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EE853-83C8-DE2C-5EC5-74CDA49826E4}" v="75" dt="2020-07-20T12:42:45.402"/>
    <p1510:client id="{4ACAE49D-D181-FC16-64FC-76E40361AF3B}" v="1152" dt="2020-07-14T11:05:44.137"/>
    <p1510:client id="{5645F02D-0DEF-9C54-5D0D-36E3F7EF5E61}" v="3" dt="2020-07-16T22:07:56.523"/>
    <p1510:client id="{64B9113B-1538-EAC1-A11C-7C16334F001B}" v="27" dt="2020-07-20T12:47:3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50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60ACC2D-192C-2E4C-8AB6-F81E9BE79F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7129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0ACC2D-192C-2E4C-8AB6-F81E9BE79F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387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0ACC2D-192C-2E4C-8AB6-F81E9BE79F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73764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0ACC2D-192C-2E4C-8AB6-F81E9BE79F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17732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0ACC2D-192C-2E4C-8AB6-F81E9BE79FF0}"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80072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60ACC2D-192C-2E4C-8AB6-F81E9BE79F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47592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0ACC2D-192C-2E4C-8AB6-F81E9BE79FF0}"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47037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0ACC2D-192C-2E4C-8AB6-F81E9BE79FF0}"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113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CC2D-192C-2E4C-8AB6-F81E9BE79FF0}"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67473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0ACC2D-192C-2E4C-8AB6-F81E9BE79F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379999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0ACC2D-192C-2E4C-8AB6-F81E9BE79FF0}"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42267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60ACC2D-192C-2E4C-8AB6-F81E9BE79FF0}" type="datetimeFigureOut">
              <a:rPr lang="en-US" smtClean="0"/>
              <a:t>6/14/2023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E8560C8-C4EA-A14E-99F4-80340EB8EEB9}" type="slidenum">
              <a:rPr lang="en-US" smtClean="0"/>
              <a:t>‹#›</a:t>
            </a:fld>
            <a:endParaRPr lang="en-US"/>
          </a:p>
        </p:txBody>
      </p:sp>
    </p:spTree>
    <p:extLst>
      <p:ext uri="{BB962C8B-B14F-4D97-AF65-F5344CB8AC3E}">
        <p14:creationId xmlns:p14="http://schemas.microsoft.com/office/powerpoint/2010/main" val="5659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place/Zwolle" TargetMode="External"/><Relationship Id="rId13" Type="http://schemas.openxmlformats.org/officeDocument/2006/relationships/hyperlink" Target="https://www.futurelearn.com/courses/flexagons" TargetMode="External"/><Relationship Id="rId3" Type="http://schemas.openxmlformats.org/officeDocument/2006/relationships/image" Target="file:////var/folders/1s/txc7z_mj4rs1_nrdfvgl9krw0000gn/T/com.microsoft.Word/WebArchiveCopyPasteTempFiles/gs13uqU1doAAAAASUVORK5CYII=" TargetMode="External"/><Relationship Id="rId7" Type="http://schemas.openxmlformats.org/officeDocument/2006/relationships/hyperlink" Target="https://en.wikipedia.org/wiki/Pythagorean_theorem" TargetMode="External"/><Relationship Id="rId12" Type="http://schemas.openxmlformats.org/officeDocument/2006/relationships/hyperlink" Target="https://www.futurelearn.com/courses/recreational-math" TargetMode="External"/><Relationship Id="rId2" Type="http://schemas.openxmlformats.org/officeDocument/2006/relationships/image" Target="../media/image3.png"/><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en.wikipedia.org/wiki/Euclid's_Elements" TargetMode="External"/><Relationship Id="rId11" Type="http://schemas.openxmlformats.org/officeDocument/2006/relationships/hyperlink" Target="http://podcasts.ox.ac.uk/series/secrets-mathematics" TargetMode="External"/><Relationship Id="rId5" Type="http://schemas.openxmlformats.org/officeDocument/2006/relationships/hyperlink" Target="https://en.wikipedia.org/wiki/Axiomatic_method" TargetMode="External"/><Relationship Id="rId15" Type="http://schemas.openxmlformats.org/officeDocument/2006/relationships/hyperlink" Target="https://www.coursera.org/specializations/introduction-data-science?action=enroll" TargetMode="External"/><Relationship Id="rId10" Type="http://schemas.openxmlformats.org/officeDocument/2006/relationships/hyperlink" Target="https://www.britannica.com/science/infinite-series" TargetMode="External"/><Relationship Id="rId4" Type="http://schemas.openxmlformats.org/officeDocument/2006/relationships/hyperlink" Target="https://en.wikipedia.org/wiki/Euclid" TargetMode="External"/><Relationship Id="rId9" Type="http://schemas.openxmlformats.org/officeDocument/2006/relationships/hyperlink" Target="https://www.britannica.com/place/Toulouse-France" TargetMode="External"/><Relationship Id="rId14" Type="http://schemas.openxmlformats.org/officeDocument/2006/relationships/hyperlink" Target="https://www.coursera.org/learn/linear-algebra-machine-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85E282-66E2-BF49-8BBB-6DA7F945943C}"/>
              </a:ext>
            </a:extLst>
          </p:cNvPr>
          <p:cNvSpPr/>
          <p:nvPr/>
        </p:nvSpPr>
        <p:spPr>
          <a:xfrm>
            <a:off x="0" y="1"/>
            <a:ext cx="6858000" cy="83211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eu stars europe png img">
            <a:extLst>
              <a:ext uri="{FF2B5EF4-FFF2-40B4-BE49-F238E27FC236}">
                <a16:creationId xmlns:a16="http://schemas.microsoft.com/office/drawing/2014/main" id="{0E2F99B5-B31C-2F48-9EE0-61AD94494C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92" y="-6082"/>
            <a:ext cx="1339215" cy="838200"/>
          </a:xfrm>
          <a:prstGeom prst="rect">
            <a:avLst/>
          </a:prstGeom>
          <a:noFill/>
          <a:ln>
            <a:noFill/>
          </a:ln>
        </p:spPr>
      </p:pic>
      <p:sp>
        <p:nvSpPr>
          <p:cNvPr id="7" name="Text Box 2">
            <a:extLst>
              <a:ext uri="{FF2B5EF4-FFF2-40B4-BE49-F238E27FC236}">
                <a16:creationId xmlns:a16="http://schemas.microsoft.com/office/drawing/2014/main" id="{B6685773-9B87-6248-94BD-E97B039BE66E}"/>
              </a:ext>
            </a:extLst>
          </p:cNvPr>
          <p:cNvSpPr txBox="1">
            <a:spLocks noChangeArrowheads="1"/>
          </p:cNvSpPr>
          <p:nvPr/>
        </p:nvSpPr>
        <p:spPr bwMode="auto">
          <a:xfrm>
            <a:off x="985031" y="251093"/>
            <a:ext cx="5682489" cy="581025"/>
          </a:xfrm>
          <a:prstGeom prst="rect">
            <a:avLst/>
          </a:prstGeom>
          <a:noFill/>
          <a:ln w="9525">
            <a:noFill/>
            <a:miter lim="800000"/>
            <a:headEnd/>
            <a:tailEnd/>
          </a:ln>
        </p:spPr>
        <p:txBody>
          <a:bodyPr rot="0" vert="horz" wrap="square" lIns="91440" tIns="45720" rIns="91440" bIns="45720" anchor="t" anchorCtr="0">
            <a:noAutofit/>
          </a:bodyPr>
          <a:lstStyle/>
          <a:p>
            <a:pPr algn="ctr"/>
            <a:r>
              <a:rPr lang="en-GB" sz="2800">
                <a:solidFill>
                  <a:schemeClr val="bg1"/>
                </a:solidFill>
              </a:rPr>
              <a:t>A Level Mathematics L6</a:t>
            </a:r>
            <a:endParaRPr lang="en-GB" sz="2800">
              <a:solidFill>
                <a:schemeClr val="bg1"/>
              </a:solidFill>
              <a:cs typeface="Times New Roman"/>
            </a:endParaRPr>
          </a:p>
          <a:p>
            <a:pPr algn="ctr"/>
            <a:r>
              <a:rPr lang="en-GB" sz="2800">
                <a:solidFill>
                  <a:schemeClr val="bg1"/>
                </a:solidFill>
              </a:rPr>
              <a:t>6 </a:t>
            </a:r>
            <a:endParaRPr lang="en-GB" sz="2800">
              <a:solidFill>
                <a:schemeClr val="bg1"/>
              </a:solidFill>
              <a:cs typeface="Times New Roman"/>
            </a:endParaRPr>
          </a:p>
        </p:txBody>
      </p:sp>
      <p:sp>
        <p:nvSpPr>
          <p:cNvPr id="8" name="Text Box 3">
            <a:extLst>
              <a:ext uri="{FF2B5EF4-FFF2-40B4-BE49-F238E27FC236}">
                <a16:creationId xmlns:a16="http://schemas.microsoft.com/office/drawing/2014/main" id="{18D39E53-4C51-474A-A49D-8986AB2F1B38}"/>
              </a:ext>
            </a:extLst>
          </p:cNvPr>
          <p:cNvSpPr txBox="1"/>
          <p:nvPr/>
        </p:nvSpPr>
        <p:spPr>
          <a:xfrm>
            <a:off x="0" y="832118"/>
            <a:ext cx="6858000" cy="791119"/>
          </a:xfrm>
          <a:prstGeom prst="rect">
            <a:avLst/>
          </a:prstGeom>
          <a:solidFill>
            <a:schemeClr val="lt1"/>
          </a:solidFill>
          <a:ln w="635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a:t>Mathematics teachers are striving for all students to develop an interest in studying the subject at a higher level. Students will be encouraged to explore the links between mathematics and other fields of study. Students will develop an awareness of the relevance of mathematics to the world of work and to situations in society in general.</a:t>
            </a:r>
            <a:endParaRPr lang="en-US"/>
          </a:p>
        </p:txBody>
      </p:sp>
      <p:cxnSp>
        <p:nvCxnSpPr>
          <p:cNvPr id="9" name="Straight Connector 8">
            <a:extLst>
              <a:ext uri="{FF2B5EF4-FFF2-40B4-BE49-F238E27FC236}">
                <a16:creationId xmlns:a16="http://schemas.microsoft.com/office/drawing/2014/main" id="{0CB883AC-3C09-984E-8230-07CB14484F64}"/>
              </a:ext>
            </a:extLst>
          </p:cNvPr>
          <p:cNvCxnSpPr>
            <a:cxnSpLocks/>
          </p:cNvCxnSpPr>
          <p:nvPr/>
        </p:nvCxnSpPr>
        <p:spPr>
          <a:xfrm>
            <a:off x="0" y="832118"/>
            <a:ext cx="6858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1" name="Text Box 2">
            <a:extLst>
              <a:ext uri="{FF2B5EF4-FFF2-40B4-BE49-F238E27FC236}">
                <a16:creationId xmlns:a16="http://schemas.microsoft.com/office/drawing/2014/main" id="{9EA191C6-448E-A347-9709-A8F27D4F5111}"/>
              </a:ext>
            </a:extLst>
          </p:cNvPr>
          <p:cNvSpPr txBox="1"/>
          <p:nvPr/>
        </p:nvSpPr>
        <p:spPr>
          <a:xfrm>
            <a:off x="0" y="1636146"/>
            <a:ext cx="6858000" cy="481263"/>
          </a:xfrm>
          <a:prstGeom prst="rect">
            <a:avLst/>
          </a:prstGeom>
          <a:solidFill>
            <a:schemeClr val="bg2">
              <a:lumMod val="2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i="1">
                <a:solidFill>
                  <a:schemeClr val="bg1"/>
                </a:solidFill>
                <a:cs typeface="Calibri"/>
              </a:rPr>
              <a:t>Mathematics knows no races or geographic boundaries; for mathematics, the cultural world is one country.- David Hilbert</a:t>
            </a:r>
          </a:p>
          <a:p>
            <a:pPr algn="ctr"/>
            <a:endParaRPr lang="en-GB">
              <a:solidFill>
                <a:schemeClr val="bg1"/>
              </a:solidFill>
              <a:cs typeface="Calibri"/>
            </a:endParaRPr>
          </a:p>
        </p:txBody>
      </p:sp>
      <p:sp>
        <p:nvSpPr>
          <p:cNvPr id="12" name="Text Box 5">
            <a:extLst>
              <a:ext uri="{FF2B5EF4-FFF2-40B4-BE49-F238E27FC236}">
                <a16:creationId xmlns:a16="http://schemas.microsoft.com/office/drawing/2014/main" id="{5C6A757D-092B-AB45-83F4-316A0CCE8F52}"/>
              </a:ext>
            </a:extLst>
          </p:cNvPr>
          <p:cNvSpPr txBox="1"/>
          <p:nvPr/>
        </p:nvSpPr>
        <p:spPr>
          <a:xfrm>
            <a:off x="-7566" y="2117410"/>
            <a:ext cx="3430873" cy="5708154"/>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69875" indent="-92075"/>
            <a:r>
              <a:rPr lang="en-GB" sz="1200" b="1" dirty="0"/>
              <a:t>Students will learn:-</a:t>
            </a:r>
            <a:endParaRPr lang="en-GB" sz="1200" dirty="0"/>
          </a:p>
          <a:p>
            <a:pPr marL="269875" indent="-92075"/>
            <a:r>
              <a:rPr lang="en-GB" sz="1100" b="1" dirty="0"/>
              <a:t>Autumn Term	</a:t>
            </a:r>
          </a:p>
          <a:p>
            <a:pPr marL="269875" indent="-92075"/>
            <a:r>
              <a:rPr lang="en-GB" sz="1000" dirty="0"/>
              <a:t>Algebraic expressions</a:t>
            </a:r>
          </a:p>
          <a:p>
            <a:pPr marL="269875" lvl="0" indent="-92075"/>
            <a:r>
              <a:rPr lang="en-GB" sz="1000" dirty="0"/>
              <a:t>Quadratics</a:t>
            </a:r>
          </a:p>
          <a:p>
            <a:pPr marL="269875" lvl="0" indent="-92075"/>
            <a:r>
              <a:rPr lang="en-GB" sz="1000" dirty="0"/>
              <a:t>Equations and inequalities</a:t>
            </a:r>
          </a:p>
          <a:p>
            <a:pPr marL="269875" lvl="0" indent="-92075"/>
            <a:r>
              <a:rPr lang="en-GB" sz="1000" dirty="0"/>
              <a:t>Graphs and transformations</a:t>
            </a:r>
          </a:p>
          <a:p>
            <a:pPr marL="269875" indent="-92075"/>
            <a:r>
              <a:rPr lang="en-GB" sz="1000" dirty="0"/>
              <a:t>Coordinate geometry in </a:t>
            </a:r>
            <a:r>
              <a:rPr lang="en-GB" sz="1000" dirty="0" err="1"/>
              <a:t>cartesian</a:t>
            </a:r>
            <a:r>
              <a:rPr lang="en-GB" sz="1000" dirty="0"/>
              <a:t> plane</a:t>
            </a:r>
          </a:p>
          <a:p>
            <a:pPr marL="269875" indent="-92075"/>
            <a:r>
              <a:rPr lang="en-GB" sz="1000" dirty="0"/>
              <a:t>Algebraic methods</a:t>
            </a:r>
          </a:p>
          <a:p>
            <a:pPr marL="269875" indent="-92075"/>
            <a:r>
              <a:rPr lang="en-GB" sz="1000" dirty="0"/>
              <a:t>Binomial expansion</a:t>
            </a:r>
          </a:p>
          <a:p>
            <a:pPr marL="269875" indent="-92075"/>
            <a:r>
              <a:rPr lang="en-GB" sz="1000" dirty="0"/>
              <a:t>Data collection, sampling</a:t>
            </a:r>
          </a:p>
          <a:p>
            <a:pPr marL="269875" indent="-92075"/>
            <a:r>
              <a:rPr lang="en-GB" sz="1000" dirty="0"/>
              <a:t>Measures of location and spread</a:t>
            </a:r>
          </a:p>
          <a:p>
            <a:pPr marL="269875" indent="-92075"/>
            <a:r>
              <a:rPr lang="en-GB" sz="1000" dirty="0"/>
              <a:t>Representations of data</a:t>
            </a:r>
          </a:p>
          <a:p>
            <a:pPr marL="269875" indent="-92075"/>
            <a:r>
              <a:rPr lang="en-GB" sz="1000" dirty="0"/>
              <a:t>Correlation</a:t>
            </a:r>
          </a:p>
          <a:p>
            <a:pPr marL="269875" indent="-92075"/>
            <a:r>
              <a:rPr lang="en-GB" sz="1000" dirty="0"/>
              <a:t>Modelling in mechanics</a:t>
            </a:r>
          </a:p>
          <a:p>
            <a:pPr marL="269875" indent="-92075"/>
            <a:endParaRPr lang="en-GB" sz="1000" dirty="0"/>
          </a:p>
          <a:p>
            <a:pPr marL="269875" indent="-92075"/>
            <a:r>
              <a:rPr lang="en-GB" sz="1100" b="1" dirty="0"/>
              <a:t>Spring Term: 	</a:t>
            </a:r>
          </a:p>
          <a:p>
            <a:pPr marL="269875" indent="-92075"/>
            <a:r>
              <a:rPr lang="en-GB" sz="1000" dirty="0"/>
              <a:t>Trigonometric ratios</a:t>
            </a:r>
          </a:p>
          <a:p>
            <a:pPr marL="269875" indent="-92075"/>
            <a:r>
              <a:rPr lang="en-GB" sz="1000" dirty="0"/>
              <a:t>Trigonometric identities and equations</a:t>
            </a:r>
          </a:p>
          <a:p>
            <a:pPr marL="269875" indent="-92075"/>
            <a:r>
              <a:rPr lang="en-GB" sz="1000" dirty="0"/>
              <a:t>Vectors (2D &amp; 3D)</a:t>
            </a:r>
          </a:p>
          <a:p>
            <a:pPr marL="269875" indent="-92075"/>
            <a:r>
              <a:rPr lang="en-GB" sz="1000" dirty="0"/>
              <a:t>Differentiation and integration</a:t>
            </a:r>
          </a:p>
          <a:p>
            <a:pPr marL="269875" indent="-92075"/>
            <a:r>
              <a:rPr lang="en-GB" sz="1000" dirty="0"/>
              <a:t>Probability</a:t>
            </a:r>
          </a:p>
          <a:p>
            <a:pPr marL="269875" indent="-92075"/>
            <a:r>
              <a:rPr lang="en-GB" sz="1000" dirty="0"/>
              <a:t>Statistical distributions</a:t>
            </a:r>
          </a:p>
          <a:p>
            <a:pPr marL="269875" indent="-92075"/>
            <a:r>
              <a:rPr lang="en-GB" sz="1000" dirty="0"/>
              <a:t>Kinematics -constant acceleration</a:t>
            </a:r>
          </a:p>
          <a:p>
            <a:pPr marL="269875" indent="-92075"/>
            <a:r>
              <a:rPr lang="en-GB" sz="1000" dirty="0"/>
              <a:t>Forces and motion (Newton’s laws)</a:t>
            </a:r>
          </a:p>
          <a:p>
            <a:pPr marL="269875" indent="-92075"/>
            <a:endParaRPr lang="en-GB" sz="1000" dirty="0"/>
          </a:p>
          <a:p>
            <a:pPr marL="269875" indent="-92075"/>
            <a:r>
              <a:rPr lang="en-GB" sz="1100" b="1" dirty="0">
                <a:solidFill>
                  <a:srgbClr val="000000"/>
                </a:solidFill>
              </a:rPr>
              <a:t>Summer Term:</a:t>
            </a:r>
          </a:p>
          <a:p>
            <a:pPr marL="269875" indent="-92075"/>
            <a:r>
              <a:rPr lang="en-GB" sz="1000" dirty="0">
                <a:solidFill>
                  <a:srgbClr val="000000"/>
                </a:solidFill>
              </a:rPr>
              <a:t>Exponentials and logarithms</a:t>
            </a:r>
            <a:endParaRPr lang="en-GB" sz="1000" dirty="0"/>
          </a:p>
          <a:p>
            <a:pPr marL="269875" indent="-92075"/>
            <a:r>
              <a:rPr lang="en-GB" sz="1000" dirty="0">
                <a:solidFill>
                  <a:srgbClr val="000000"/>
                </a:solidFill>
              </a:rPr>
              <a:t>Proof</a:t>
            </a:r>
            <a:endParaRPr lang="en-GB" sz="1000" dirty="0"/>
          </a:p>
          <a:p>
            <a:pPr marL="269875" indent="-92075"/>
            <a:r>
              <a:rPr lang="en-GB" sz="1000" dirty="0">
                <a:solidFill>
                  <a:srgbClr val="000000"/>
                </a:solidFill>
              </a:rPr>
              <a:t>Algebraic and partial fractions</a:t>
            </a:r>
            <a:endParaRPr lang="en-GB" sz="1000" dirty="0"/>
          </a:p>
          <a:p>
            <a:pPr marL="269875" indent="-92075"/>
            <a:r>
              <a:rPr lang="en-GB" sz="1000" dirty="0">
                <a:solidFill>
                  <a:srgbClr val="000000"/>
                </a:solidFill>
              </a:rPr>
              <a:t>Functions and modelling</a:t>
            </a:r>
            <a:endParaRPr lang="en-GB" sz="1000" dirty="0"/>
          </a:p>
          <a:p>
            <a:pPr marL="269875" indent="-92075"/>
            <a:r>
              <a:rPr lang="en-GB" sz="1000" dirty="0">
                <a:solidFill>
                  <a:srgbClr val="000000"/>
                </a:solidFill>
              </a:rPr>
              <a:t>Series and sequences</a:t>
            </a:r>
            <a:endParaRPr lang="en-GB" sz="1000" dirty="0"/>
          </a:p>
          <a:p>
            <a:pPr marL="269875" indent="-92075"/>
            <a:r>
              <a:rPr lang="en-GB" sz="1000" dirty="0">
                <a:solidFill>
                  <a:srgbClr val="000000"/>
                </a:solidFill>
              </a:rPr>
              <a:t>✓Statistics</a:t>
            </a:r>
            <a:endParaRPr lang="en-GB" sz="1000" dirty="0"/>
          </a:p>
          <a:p>
            <a:pPr marL="269875" indent="-92075"/>
            <a:r>
              <a:rPr lang="en-GB" sz="1000" dirty="0">
                <a:solidFill>
                  <a:srgbClr val="000000"/>
                </a:solidFill>
              </a:rPr>
              <a:t>Statistical hypothesis testing</a:t>
            </a:r>
            <a:endParaRPr lang="en-GB" sz="1000" dirty="0"/>
          </a:p>
          <a:p>
            <a:pPr marL="269875" indent="-92075"/>
            <a:r>
              <a:rPr lang="en-GB" sz="1000" dirty="0">
                <a:solidFill>
                  <a:srgbClr val="000000"/>
                </a:solidFill>
              </a:rPr>
              <a:t>Conditional Probability</a:t>
            </a:r>
            <a:endParaRPr lang="en-GB" sz="1000" dirty="0"/>
          </a:p>
          <a:p>
            <a:pPr marL="269875" indent="-92075"/>
            <a:r>
              <a:rPr lang="en-GB" sz="1000" dirty="0">
                <a:solidFill>
                  <a:srgbClr val="000000"/>
                </a:solidFill>
              </a:rPr>
              <a:t>✓Mechanics</a:t>
            </a:r>
            <a:endParaRPr lang="en-GB" sz="1000" dirty="0"/>
          </a:p>
          <a:p>
            <a:pPr marL="269875" indent="-92075"/>
            <a:r>
              <a:rPr lang="en-GB" sz="1000" dirty="0">
                <a:solidFill>
                  <a:srgbClr val="000000"/>
                </a:solidFill>
              </a:rPr>
              <a:t>Kinematics -variable acceleration</a:t>
            </a:r>
            <a:endParaRPr lang="en-GB" sz="1000" dirty="0"/>
          </a:p>
          <a:p>
            <a:endParaRPr lang="en-GB" sz="1100" b="1" dirty="0">
              <a:solidFill>
                <a:schemeClr val="bg1"/>
              </a:solidFill>
              <a:latin typeface="Calibri Light"/>
              <a:ea typeface="Calibri" panose="020F0502020204030204" pitchFamily="34" charset="0"/>
              <a:cs typeface="Arial"/>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Wingdings" pitchFamily="2" charset="2"/>
              <a:ea typeface="Calibri" panose="020F0502020204030204" pitchFamily="34" charset="0"/>
              <a:cs typeface="Wingdings" pitchFamily="2" charset="2"/>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6">
            <a:extLst>
              <a:ext uri="{FF2B5EF4-FFF2-40B4-BE49-F238E27FC236}">
                <a16:creationId xmlns:a16="http://schemas.microsoft.com/office/drawing/2014/main" id="{A8FC325E-6B40-614D-A029-1A60BF029D95}"/>
              </a:ext>
            </a:extLst>
          </p:cNvPr>
          <p:cNvSpPr txBox="1"/>
          <p:nvPr/>
        </p:nvSpPr>
        <p:spPr>
          <a:xfrm>
            <a:off x="3430873" y="2130318"/>
            <a:ext cx="3427127" cy="5413482"/>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2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Knowledge, understanding &amp; Skills</a:t>
            </a:r>
          </a:p>
          <a:p>
            <a:pPr algn="ctr">
              <a:spcAft>
                <a:spcPts val="0"/>
              </a:spcAft>
            </a:pP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100" dirty="0">
                <a:solidFill>
                  <a:schemeClr val="bg1"/>
                </a:solidFill>
              </a:rPr>
              <a:t>Understand coherence and progression in mathematics and how different areas of mathematics are connected</a:t>
            </a:r>
          </a:p>
          <a:p>
            <a:pPr marL="171450" lvl="0" indent="-171450">
              <a:buFont typeface="Arial" panose="020B0604020202020204" pitchFamily="34" charset="0"/>
              <a:buChar char="•"/>
            </a:pPr>
            <a:r>
              <a:rPr lang="en-GB" sz="1100" dirty="0">
                <a:solidFill>
                  <a:schemeClr val="bg1"/>
                </a:solidFill>
              </a:rPr>
              <a:t>Reason logically and recognise incorrect reasoning</a:t>
            </a:r>
          </a:p>
          <a:p>
            <a:pPr marL="171450" lvl="0" indent="-171450">
              <a:buFont typeface="Arial" panose="020B0604020202020204" pitchFamily="34" charset="0"/>
              <a:buChar char="•"/>
            </a:pPr>
            <a:r>
              <a:rPr lang="en-GB" sz="1100" dirty="0">
                <a:solidFill>
                  <a:schemeClr val="bg1"/>
                </a:solidFill>
              </a:rPr>
              <a:t>Generalise mathematically</a:t>
            </a:r>
          </a:p>
          <a:p>
            <a:pPr marL="171450" lvl="0" indent="-171450">
              <a:buFont typeface="Arial" panose="020B0604020202020204" pitchFamily="34" charset="0"/>
              <a:buChar char="•"/>
            </a:pPr>
            <a:r>
              <a:rPr lang="en-GB" sz="1100" dirty="0">
                <a:solidFill>
                  <a:schemeClr val="bg1"/>
                </a:solidFill>
              </a:rPr>
              <a:t>Construct rigorous mathematical proof</a:t>
            </a:r>
          </a:p>
          <a:p>
            <a:pPr marL="171450" lvl="0" indent="-171450">
              <a:buFont typeface="Arial" panose="020B0604020202020204" pitchFamily="34" charset="0"/>
              <a:buChar char="•"/>
            </a:pPr>
            <a:r>
              <a:rPr lang="en-GB" sz="1100" dirty="0">
                <a:solidFill>
                  <a:schemeClr val="bg1"/>
                </a:solidFill>
              </a:rPr>
              <a:t>Use your skills and techniques to solve challenging problems that require you to decide on the solution strategy and communicate the mathematical rationale for these decisions clearly</a:t>
            </a:r>
          </a:p>
          <a:p>
            <a:pPr marL="171450" lvl="0" indent="-171450">
              <a:buFont typeface="Arial" panose="020B0604020202020204" pitchFamily="34" charset="0"/>
              <a:buChar char="•"/>
            </a:pPr>
            <a:r>
              <a:rPr lang="en-GB" sz="1100" dirty="0">
                <a:solidFill>
                  <a:schemeClr val="bg1"/>
                </a:solidFill>
              </a:rPr>
              <a:t>Recognise when mathematics can be used to analyse and solve a problem in context</a:t>
            </a:r>
          </a:p>
          <a:p>
            <a:pPr marL="171450" lvl="0" indent="-171450">
              <a:buFont typeface="Arial" panose="020B0604020202020204" pitchFamily="34" charset="0"/>
              <a:buChar char="•"/>
            </a:pPr>
            <a:r>
              <a:rPr lang="en-GB" sz="1100" dirty="0">
                <a:solidFill>
                  <a:schemeClr val="bg1"/>
                </a:solidFill>
              </a:rPr>
              <a:t>Represent situations mathematically and understand the relationship between problems in context and mathematical models that may be applied to solve them</a:t>
            </a:r>
          </a:p>
          <a:p>
            <a:pPr marL="171450" lvl="0" indent="-171450">
              <a:buFont typeface="Arial" panose="020B0604020202020204" pitchFamily="34" charset="0"/>
              <a:buChar char="•"/>
            </a:pPr>
            <a:r>
              <a:rPr lang="en-GB" sz="1100" dirty="0">
                <a:solidFill>
                  <a:schemeClr val="bg1"/>
                </a:solidFill>
              </a:rPr>
              <a:t>Read and comprehend mathematical arguments, including justifications of methods and formulae, and communicate your understanding</a:t>
            </a:r>
          </a:p>
          <a:p>
            <a:pPr marL="171450" lvl="0" indent="-171450">
              <a:buFont typeface="Arial" panose="020B0604020202020204" pitchFamily="34" charset="0"/>
              <a:buChar char="•"/>
            </a:pPr>
            <a:r>
              <a:rPr lang="en-GB" sz="1100" dirty="0">
                <a:solidFill>
                  <a:schemeClr val="bg1"/>
                </a:solidFill>
              </a:rPr>
              <a:t>Use technology such as calculators and computers effectively and recognise when your use may be inappropriate</a:t>
            </a:r>
          </a:p>
          <a:p>
            <a:pPr fontAlgn="base"/>
            <a:endParaRPr lang="en-GB" sz="1100" dirty="0">
              <a:solidFill>
                <a:schemeClr val="bg1"/>
              </a:solidFill>
              <a:effectLst/>
              <a:latin typeface="Calibri Light"/>
              <a:ea typeface="Calibri" panose="020F0502020204030204" pitchFamily="34" charset="0"/>
              <a:cs typeface="Arial"/>
            </a:endParaRPr>
          </a:p>
          <a:p>
            <a:pPr marL="113030" marR="39370" algn="ctr" fontAlgn="base">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AE7BC281-BD10-8449-B355-84D02024F412}"/>
              </a:ext>
            </a:extLst>
          </p:cNvPr>
          <p:cNvSpPr txBox="1">
            <a:spLocks noChangeArrowheads="1"/>
          </p:cNvSpPr>
          <p:nvPr/>
        </p:nvSpPr>
        <p:spPr bwMode="auto">
          <a:xfrm>
            <a:off x="3430873" y="7556707"/>
            <a:ext cx="3427127" cy="2349291"/>
          </a:xfrm>
          <a:prstGeom prst="rect">
            <a:avLst/>
          </a:prstGeom>
          <a:solidFill>
            <a:schemeClr val="accent5">
              <a:lumMod val="40000"/>
              <a:lumOff val="60000"/>
            </a:schemeClr>
          </a:solidFill>
          <a:ln w="9525">
            <a:noFill/>
            <a:miter lim="800000"/>
            <a:headEnd/>
            <a:tailEnd/>
          </a:ln>
        </p:spPr>
        <p:txBody>
          <a:bodyPr rot="0" vert="horz" wrap="square" lIns="91440" tIns="45720" rIns="91440" bIns="45720" anchor="t" anchorCtr="0">
            <a:noAutofit/>
          </a:bodyPr>
          <a:lstStyle/>
          <a:p>
            <a:endParaRPr lang="en-GB" sz="1200" b="1" dirty="0"/>
          </a:p>
          <a:p>
            <a:r>
              <a:rPr lang="en-GB" sz="1200" b="1" dirty="0"/>
              <a:t>How can you enhance your learning at home?</a:t>
            </a:r>
            <a:endParaRPr lang="en-GB" sz="1200" dirty="0"/>
          </a:p>
          <a:p>
            <a:endParaRPr lang="en-GB" sz="1200" dirty="0"/>
          </a:p>
          <a:p>
            <a:pPr marL="171450" indent="-171450">
              <a:buFont typeface="Arial" panose="020B0604020202020204" pitchFamily="34" charset="0"/>
              <a:buChar char="•"/>
            </a:pPr>
            <a:r>
              <a:rPr lang="en-GB" sz="1100" dirty="0"/>
              <a:t>Pearson Edexcel A-level textbooks (Pure Year 1; Statistics and Mechanics Year 1). </a:t>
            </a:r>
          </a:p>
          <a:p>
            <a:pPr marL="171450" indent="-171450">
              <a:buFont typeface="Arial" panose="020B0604020202020204" pitchFamily="34" charset="0"/>
              <a:buChar char="•"/>
            </a:pPr>
            <a:r>
              <a:rPr lang="en-GB" sz="1100" dirty="0"/>
              <a:t>Focus on exam-style questions, problem-solving questions and Mixed Exercises.</a:t>
            </a:r>
          </a:p>
          <a:p>
            <a:pPr marL="171450" lvl="0" indent="-171450">
              <a:buFont typeface="Arial" panose="020B0604020202020204" pitchFamily="34" charset="0"/>
              <a:buChar char="•"/>
            </a:pPr>
            <a:r>
              <a:rPr lang="en-GB" sz="1100" dirty="0"/>
              <a:t>Integral resources (online login or published on Shared Drive)</a:t>
            </a:r>
          </a:p>
          <a:p>
            <a:pPr marL="171450" lvl="0" indent="-171450">
              <a:buFont typeface="Arial" panose="020B0604020202020204" pitchFamily="34" charset="0"/>
              <a:buChar char="•"/>
            </a:pPr>
            <a:r>
              <a:rPr lang="en-GB" sz="1100" dirty="0"/>
              <a:t>Dr Frost Maths (individual login)</a:t>
            </a:r>
          </a:p>
          <a:p>
            <a:pPr marL="171450" lvl="0" indent="-171450">
              <a:buFont typeface="Arial" panose="020B0604020202020204" pitchFamily="34" charset="0"/>
              <a:buChar char="•"/>
            </a:pPr>
            <a:r>
              <a:rPr lang="en-GB" sz="1100" dirty="0"/>
              <a:t>Maths </a:t>
            </a:r>
            <a:r>
              <a:rPr lang="en-GB" sz="1100" dirty="0" err="1"/>
              <a:t>Genie•Zigzag</a:t>
            </a:r>
            <a:r>
              <a:rPr lang="en-GB" sz="1100" dirty="0"/>
              <a:t> </a:t>
            </a:r>
            <a:r>
              <a:rPr lang="en-GB" sz="1100" dirty="0" err="1"/>
              <a:t>papers•Boardworks</a:t>
            </a:r>
            <a:r>
              <a:rPr lang="en-GB" sz="1100" dirty="0"/>
              <a:t> presentations</a:t>
            </a:r>
          </a:p>
          <a:p>
            <a:pPr marL="171450" indent="-171450">
              <a:buFont typeface="Arial" panose="020B0604020202020204" pitchFamily="34" charset="0"/>
              <a:buChar char="•"/>
            </a:pPr>
            <a:r>
              <a:rPr lang="en-GB" sz="1100" dirty="0"/>
              <a:t>Enrichment: UKMT Senior Maths Challenge</a:t>
            </a:r>
          </a:p>
        </p:txBody>
      </p:sp>
      <p:sp>
        <p:nvSpPr>
          <p:cNvPr id="2" name="Text Box 7">
            <a:extLst>
              <a:ext uri="{FF2B5EF4-FFF2-40B4-BE49-F238E27FC236}">
                <a16:creationId xmlns:a16="http://schemas.microsoft.com/office/drawing/2014/main" id="{575FC4F7-E807-4911-919D-86AD3A17F705}"/>
              </a:ext>
            </a:extLst>
          </p:cNvPr>
          <p:cNvSpPr txBox="1"/>
          <p:nvPr/>
        </p:nvSpPr>
        <p:spPr>
          <a:xfrm>
            <a:off x="7566" y="7838472"/>
            <a:ext cx="3423307" cy="2067527"/>
          </a:xfrm>
          <a:prstGeom prst="rect">
            <a:avLst/>
          </a:prstGeom>
          <a:solidFill>
            <a:srgbClr val="00206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Matriculation requirements: </a:t>
            </a:r>
          </a:p>
          <a:p>
            <a:pPr>
              <a:spcAft>
                <a:spcPts val="0"/>
              </a:spcAft>
            </a:pPr>
            <a:r>
              <a:rPr lang="en-GB" sz="1200" dirty="0">
                <a:solidFill>
                  <a:schemeClr val="bg1"/>
                </a:solidFill>
              </a:rPr>
              <a:t>Grade 7 or higher at GCSE Mathematics. Students that are predicted grade 7 and below are required to attend the GCSE A Level bridging programme in July, completing both this and the summer work to</a:t>
            </a:r>
          </a:p>
          <a:p>
            <a:pPr>
              <a:spcAft>
                <a:spcPts val="0"/>
              </a:spcAft>
            </a:pPr>
            <a:r>
              <a:rPr lang="en-GB" sz="1200" dirty="0">
                <a:solidFill>
                  <a:schemeClr val="bg1"/>
                </a:solidFill>
              </a:rPr>
              <a:t>a satisfactory level</a:t>
            </a:r>
            <a:r>
              <a:rPr lang="en-GB" dirty="0">
                <a:solidFill>
                  <a:schemeClr val="bg1"/>
                </a:solidFill>
              </a:rPr>
              <a:t>.</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15" y="6267450"/>
            <a:ext cx="3385477" cy="1508232"/>
          </a:xfrm>
          <a:prstGeom prst="rect">
            <a:avLst/>
          </a:prstGeom>
        </p:spPr>
      </p:pic>
    </p:spTree>
    <p:extLst>
      <p:ext uri="{BB962C8B-B14F-4D97-AF65-F5344CB8AC3E}">
        <p14:creationId xmlns:p14="http://schemas.microsoft.com/office/powerpoint/2010/main" val="204484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E410289-5ED4-4B45-8C73-3C75FF012C82}"/>
              </a:ext>
            </a:extLst>
          </p:cNvPr>
          <p:cNvSpPr txBox="1">
            <a:spLocks noChangeArrowheads="1"/>
          </p:cNvSpPr>
          <p:nvPr/>
        </p:nvSpPr>
        <p:spPr bwMode="auto">
          <a:xfrm>
            <a:off x="10465" y="-470"/>
            <a:ext cx="3434483" cy="2028374"/>
          </a:xfrm>
          <a:prstGeom prst="rect">
            <a:avLst/>
          </a:prstGeom>
          <a:solidFill>
            <a:schemeClr val="bg2">
              <a:lumMod val="75000"/>
            </a:schemeClr>
          </a:solidFill>
          <a:ln w="9525">
            <a:noFill/>
            <a:miter lim="800000"/>
            <a:headEnd/>
            <a:tailEnd/>
          </a:ln>
        </p:spPr>
        <p:txBody>
          <a:bodyPr rot="0" vert="horz" wrap="square" lIns="91440" tIns="45720" rIns="91440" bIns="45720" anchor="t" anchorCtr="0">
            <a:noAutofit/>
          </a:bodyPr>
          <a:lstStyle/>
          <a:p>
            <a:pPr algn="ctr"/>
            <a:r>
              <a:rPr lang="en-GB" sz="1200" b="1" dirty="0">
                <a:effectLst/>
                <a:latin typeface="Calibri"/>
                <a:ea typeface="Calibri" panose="020F0502020204030204" pitchFamily="34" charset="0"/>
                <a:cs typeface="Times New Roman"/>
              </a:rPr>
              <a:t>How will we assess impact?</a:t>
            </a:r>
            <a:r>
              <a:rPr lang="en-GB" sz="1200" b="1" dirty="0">
                <a:latin typeface="Calibri"/>
                <a:ea typeface="Calibri" panose="020F0502020204030204" pitchFamily="34" charset="0"/>
                <a:cs typeface="Times New Roman"/>
              </a:rPr>
              <a:t> </a:t>
            </a:r>
            <a:endParaRPr lang="en-GB" sz="1200" dirty="0">
              <a:latin typeface="Calibri"/>
              <a:ea typeface="Calibri" panose="020F0502020204030204" pitchFamily="34" charset="0"/>
              <a:cs typeface="Times New Roman" panose="02020603050405020304" pitchFamily="18" charset="0"/>
            </a:endParaRPr>
          </a:p>
          <a:p>
            <a:r>
              <a:rPr lang="en-GB" sz="1200" dirty="0"/>
              <a:t>•Exam-style question starters to recap previous work</a:t>
            </a:r>
          </a:p>
          <a:p>
            <a:r>
              <a:rPr lang="en-GB" sz="1200" dirty="0"/>
              <a:t>•Self-assessment</a:t>
            </a:r>
          </a:p>
          <a:p>
            <a:r>
              <a:rPr lang="en-GB" sz="1200" dirty="0"/>
              <a:t>•Peer assessment</a:t>
            </a:r>
          </a:p>
          <a:p>
            <a:r>
              <a:rPr lang="en-GB" sz="1200" dirty="0"/>
              <a:t>•Half-termly unit test</a:t>
            </a:r>
          </a:p>
          <a:p>
            <a:r>
              <a:rPr lang="en-GB" sz="1200" dirty="0"/>
              <a:t>•Integral topic assessment</a:t>
            </a:r>
          </a:p>
          <a:p>
            <a:r>
              <a:rPr lang="en-GB" sz="1200" dirty="0"/>
              <a:t>•Past papers and PPE</a:t>
            </a:r>
          </a:p>
          <a:p>
            <a:r>
              <a:rPr lang="en-GB" sz="1200" dirty="0"/>
              <a:t>Calculator is permitted for all papers. The Casio fx-991 EX ‘Class Wiz’ is a minimum requirement but </a:t>
            </a:r>
            <a:r>
              <a:rPr lang="en-GB" sz="1100" dirty="0"/>
              <a:t>we recommend the Casio CG50.</a:t>
            </a:r>
          </a:p>
          <a:p>
            <a:pPr algn="ct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858DFDDB-EB45-DE46-AF97-41F3945A0C99}"/>
              </a:ext>
            </a:extLst>
          </p:cNvPr>
          <p:cNvSpPr>
            <a:spLocks noChangeArrowheads="1"/>
          </p:cNvSpPr>
          <p:nvPr/>
        </p:nvSpPr>
        <p:spPr bwMode="auto">
          <a:xfrm>
            <a:off x="0" y="446166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2" descr="Text Box">
            <a:extLst>
              <a:ext uri="{FF2B5EF4-FFF2-40B4-BE49-F238E27FC236}">
                <a16:creationId xmlns:a16="http://schemas.microsoft.com/office/drawing/2014/main" id="{790DD2E2-1D4D-3648-825D-52EB361BCD4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048" y="3059590"/>
            <a:ext cx="6858000" cy="444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5">
            <a:extLst>
              <a:ext uri="{FF2B5EF4-FFF2-40B4-BE49-F238E27FC236}">
                <a16:creationId xmlns:a16="http://schemas.microsoft.com/office/drawing/2014/main" id="{73EFDF30-0DA6-9046-B383-5763BA390B62}"/>
              </a:ext>
            </a:extLst>
          </p:cNvPr>
          <p:cNvSpPr txBox="1"/>
          <p:nvPr/>
        </p:nvSpPr>
        <p:spPr>
          <a:xfrm>
            <a:off x="19048" y="3403081"/>
            <a:ext cx="6838952" cy="2874508"/>
          </a:xfrm>
          <a:prstGeom prst="rect">
            <a:avLst/>
          </a:prstGeom>
          <a:solidFill>
            <a:schemeClr val="tx1">
              <a:lumMod val="75000"/>
              <a:lumOff val="2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200" b="1">
                <a:solidFill>
                  <a:srgbClr val="FFD966"/>
                </a:solidFill>
                <a:effectLst/>
                <a:latin typeface="Calibri" panose="020F0502020204030204" pitchFamily="34" charset="0"/>
                <a:ea typeface="Calibri" panose="020F0502020204030204" pitchFamily="34" charset="0"/>
                <a:cs typeface="Times New Roman" panose="02020603050405020304" pitchFamily="18" charset="0"/>
              </a:rPr>
              <a:t>Within the curriculum</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Mathematical proof was revolutionized by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4" tooltip="Euclid">
                  <a:extLst>
                    <a:ext uri="{A12FA001-AC4F-418D-AE19-62706E023703}">
                      <ahyp:hlinkClr xmlns:ahyp="http://schemas.microsoft.com/office/drawing/2018/hyperlinkcolor" val="tx"/>
                    </a:ext>
                  </a:extLst>
                </a:hlinkClick>
              </a:rPr>
              <a:t>Euclid</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(300 BCE), who introduced the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5" tooltip="Axiomatic method">
                  <a:extLst>
                    <a:ext uri="{A12FA001-AC4F-418D-AE19-62706E023703}">
                      <ahyp:hlinkClr xmlns:ahyp="http://schemas.microsoft.com/office/drawing/2018/hyperlinkcolor" val="tx"/>
                    </a:ext>
                  </a:extLst>
                </a:hlinkClick>
              </a:rPr>
              <a:t>axiomatic method</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still in use today. Euclid's book, the </a:t>
            </a:r>
            <a:r>
              <a:rPr lang="en-GB" sz="1200" i="1"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6" tooltip="Euclid's Elements">
                  <a:extLst>
                    <a:ext uri="{A12FA001-AC4F-418D-AE19-62706E023703}">
                      <ahyp:hlinkClr xmlns:ahyp="http://schemas.microsoft.com/office/drawing/2018/hyperlinkcolor" val="tx"/>
                    </a:ext>
                  </a:extLst>
                </a:hlinkClick>
              </a:rPr>
              <a:t>Elements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was read by anyone who was considered educated in the West until the middle of the 20th century. In addition to theorems of geometry, such as the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7" tooltip="Pythagorean theorem">
                  <a:extLst>
                    <a:ext uri="{A12FA001-AC4F-418D-AE19-62706E023703}">
                      <ahyp:hlinkClr xmlns:ahyp="http://schemas.microsoft.com/office/drawing/2018/hyperlinkcolor" val="tx"/>
                    </a:ext>
                  </a:extLst>
                </a:hlinkClick>
              </a:rPr>
              <a:t>Pythagorean theorem</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the </a:t>
            </a:r>
            <a:r>
              <a:rPr lang="en-GB" sz="1200" i="1">
                <a:solidFill>
                  <a:srgbClr val="FFD966"/>
                </a:solidFill>
                <a:latin typeface="Calibri" panose="020F0502020204030204" pitchFamily="34" charset="0"/>
                <a:ea typeface="Calibri" panose="020F0502020204030204" pitchFamily="34" charset="0"/>
                <a:cs typeface="Times New Roman" panose="02020603050405020304" pitchFamily="18" charset="0"/>
              </a:rPr>
              <a:t>Elements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also covers number theory, including a proof that the square root of two is irrational and a proof that there are infinitely many prime numbers.</a:t>
            </a:r>
            <a:endParaRPr lang="en-GB" sz="12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Abraham de </a:t>
            </a:r>
            <a:r>
              <a:rPr lang="en-GB" sz="1200" err="1">
                <a:solidFill>
                  <a:srgbClr val="FFD966"/>
                </a:solidFill>
                <a:latin typeface="Calibri" panose="020F0502020204030204" pitchFamily="34" charset="0"/>
                <a:ea typeface="Calibri" panose="020F0502020204030204" pitchFamily="34" charset="0"/>
                <a:cs typeface="Times New Roman" panose="02020603050405020304" pitchFamily="18" charset="0"/>
              </a:rPr>
              <a:t>Moive</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1667 – 1754 a French mathematician who invented factorials.</a:t>
            </a:r>
            <a:endParaRPr lang="en-GB" sz="12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a:solidFill>
                  <a:srgbClr val="FFD966"/>
                </a:solidFill>
                <a:latin typeface="Calibri" panose="020F0502020204030204" pitchFamily="34" charset="0"/>
                <a:ea typeface="Calibri" panose="020F0502020204030204" pitchFamily="34" charset="0"/>
                <a:cs typeface="Times New Roman" panose="02020603050405020304" pitchFamily="18" charset="0"/>
              </a:rPr>
              <a:t>Thomas Jan </a:t>
            </a:r>
            <a:r>
              <a:rPr lang="en-GB" sz="1200" b="1" err="1">
                <a:solidFill>
                  <a:srgbClr val="FFD966"/>
                </a:solidFill>
                <a:latin typeface="Calibri" panose="020F0502020204030204" pitchFamily="34" charset="0"/>
                <a:ea typeface="Calibri" panose="020F0502020204030204" pitchFamily="34" charset="0"/>
                <a:cs typeface="Times New Roman" panose="02020603050405020304" pitchFamily="18" charset="0"/>
              </a:rPr>
              <a:t>Stieltjes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(born 1856,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Zwolle</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Netherlands—died 1894,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Toulouse</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France), Dutch-born French mathematician who made notable contributions to the theory of </a:t>
            </a:r>
            <a:r>
              <a:rPr lang="en-GB" sz="1200" u="sng">
                <a:solidFill>
                  <a:srgbClr val="FFD966"/>
                </a:solid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infinite series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a:t>
            </a:r>
            <a:endParaRPr lang="en-GB" sz="12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Hipparchus of Nicaea (/</a:t>
            </a:r>
            <a:r>
              <a:rPr lang="en-GB" sz="1200" err="1">
                <a:solidFill>
                  <a:srgbClr val="FFD966"/>
                </a:solidFill>
                <a:latin typeface="Calibri" panose="020F0502020204030204" pitchFamily="34" charset="0"/>
                <a:ea typeface="Calibri" panose="020F0502020204030204" pitchFamily="34" charset="0"/>
                <a:cs typeface="Times New Roman" panose="02020603050405020304" pitchFamily="18" charset="0"/>
              </a:rPr>
              <a:t>hɪˈpɑːrkəs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Greek: </a:t>
            </a:r>
            <a:r>
              <a:rPr lang="en-GB" sz="1200" err="1">
                <a:solidFill>
                  <a:srgbClr val="FFD966"/>
                </a:solidFill>
                <a:latin typeface="Calibri" panose="020F0502020204030204" pitchFamily="34" charset="0"/>
                <a:ea typeface="Calibri" panose="020F0502020204030204" pitchFamily="34" charset="0"/>
                <a:cs typeface="Times New Roman" panose="02020603050405020304" pitchFamily="18" charset="0"/>
              </a:rPr>
              <a:t>Ἵ</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ππα</a:t>
            </a:r>
            <a:r>
              <a:rPr lang="en-GB" sz="1200" err="1">
                <a:solidFill>
                  <a:srgbClr val="FFD966"/>
                </a:solidFill>
                <a:latin typeface="Calibri" panose="020F0502020204030204" pitchFamily="34" charset="0"/>
                <a:ea typeface="Calibri" panose="020F0502020204030204" pitchFamily="34" charset="0"/>
                <a:cs typeface="Times New Roman" panose="02020603050405020304" pitchFamily="18" charset="0"/>
              </a:rPr>
              <a:t>ρχος</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a:t>
            </a:r>
            <a:r>
              <a:rPr lang="en-GB" sz="1200" err="1">
                <a:solidFill>
                  <a:srgbClr val="FFD966"/>
                </a:solidFill>
                <a:latin typeface="Calibri" panose="020F0502020204030204" pitchFamily="34" charset="0"/>
                <a:ea typeface="Calibri" panose="020F0502020204030204" pitchFamily="34" charset="0"/>
                <a:cs typeface="Times New Roman" panose="02020603050405020304" pitchFamily="18" charset="0"/>
              </a:rPr>
              <a:t>Hipparkhos</a:t>
            </a:r>
            <a:r>
              <a:rPr lang="en-GB" sz="1200">
                <a:solidFill>
                  <a:srgbClr val="FFD966"/>
                </a:solidFill>
                <a:latin typeface="Calibri" panose="020F0502020204030204" pitchFamily="34" charset="0"/>
                <a:ea typeface="Calibri" panose="020F0502020204030204" pitchFamily="34" charset="0"/>
                <a:cs typeface="Times New Roman" panose="02020603050405020304" pitchFamily="18" charset="0"/>
              </a:rPr>
              <a:t>; c. 190 – c. 120 BC) was a Greek astronomer , geographer, and mathematician. He is considered the founder of trigonometry but is most famous for his incidental discovery of precession of the equinoxes</a:t>
            </a:r>
            <a:endParaRPr lang="en-GB" sz="1200">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a:solidFill>
                <a:srgbClr val="FFD966"/>
              </a:solidFill>
              <a:latin typeface="Calibri"/>
              <a:ea typeface="Calibri" panose="020F0502020204030204" pitchFamily="34" charset="0"/>
              <a:cs typeface="Times New Roman"/>
            </a:endParaRPr>
          </a:p>
          <a:p>
            <a:pPr marL="457200">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7">
            <a:extLst>
              <a:ext uri="{FF2B5EF4-FFF2-40B4-BE49-F238E27FC236}">
                <a16:creationId xmlns:a16="http://schemas.microsoft.com/office/drawing/2014/main" id="{C0F0B5FB-5A76-2448-9076-10153C01B708}"/>
              </a:ext>
            </a:extLst>
          </p:cNvPr>
          <p:cNvSpPr txBox="1"/>
          <p:nvPr/>
        </p:nvSpPr>
        <p:spPr>
          <a:xfrm>
            <a:off x="3776" y="5783399"/>
            <a:ext cx="3642744" cy="4091166"/>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b="1" u="sng" dirty="0">
                <a:solidFill>
                  <a:schemeClr val="tx1">
                    <a:lumMod val="95000"/>
                    <a:lumOff val="5000"/>
                  </a:schemeClr>
                </a:solidFill>
              </a:rPr>
              <a:t>Wider Reading</a:t>
            </a:r>
          </a:p>
          <a:p>
            <a:endParaRPr lang="en-GB" sz="1200" dirty="0">
              <a:solidFill>
                <a:schemeClr val="tx1">
                  <a:lumMod val="95000"/>
                  <a:lumOff val="5000"/>
                </a:schemeClr>
              </a:solidFill>
            </a:endParaRPr>
          </a:p>
          <a:p>
            <a:pPr marL="171450" indent="-171450">
              <a:buFont typeface="Arial" panose="020B0604020202020204" pitchFamily="34" charset="0"/>
              <a:buChar char="•"/>
            </a:pPr>
            <a:r>
              <a:rPr lang="en-GB" sz="1200" dirty="0">
                <a:solidFill>
                  <a:schemeClr val="tx1">
                    <a:lumMod val="95000"/>
                    <a:lumOff val="5000"/>
                  </a:schemeClr>
                </a:solidFill>
              </a:rPr>
              <a:t>Read and comprehend articles concerning applications of mathematics and communicate your understanding</a:t>
            </a:r>
          </a:p>
          <a:p>
            <a:pPr marL="171450" indent="-171450">
              <a:buFont typeface="Arial" panose="020B0604020202020204" pitchFamily="34" charset="0"/>
              <a:buChar char="•"/>
            </a:pPr>
            <a:r>
              <a:rPr lang="en-GB" sz="1200" dirty="0">
                <a:solidFill>
                  <a:schemeClr val="tx1">
                    <a:lumMod val="95000"/>
                    <a:lumOff val="5000"/>
                  </a:schemeClr>
                </a:solidFill>
              </a:rPr>
              <a:t>“How to think like a mathematician” by Kevin Houston  </a:t>
            </a:r>
          </a:p>
          <a:p>
            <a:pPr marL="171450" indent="-171450">
              <a:buFont typeface="Arial" panose="020B0604020202020204" pitchFamily="34" charset="0"/>
              <a:buChar char="•"/>
            </a:pPr>
            <a:r>
              <a:rPr lang="en-GB" sz="1200" dirty="0">
                <a:solidFill>
                  <a:schemeClr val="tx1">
                    <a:lumMod val="95000"/>
                    <a:lumOff val="5000"/>
                  </a:schemeClr>
                </a:solidFill>
              </a:rPr>
              <a:t>“How to study for a mathematics degree” by Lara </a:t>
            </a:r>
            <a:r>
              <a:rPr lang="en-GB" sz="1200" dirty="0" err="1">
                <a:solidFill>
                  <a:schemeClr val="tx1">
                    <a:lumMod val="95000"/>
                    <a:lumOff val="5000"/>
                  </a:schemeClr>
                </a:solidFill>
              </a:rPr>
              <a:t>Alcock</a:t>
            </a:r>
            <a:endParaRPr lang="en-GB" sz="1200" dirty="0">
              <a:solidFill>
                <a:schemeClr val="tx1">
                  <a:lumMod val="95000"/>
                  <a:lumOff val="5000"/>
                </a:schemeClr>
              </a:solidFill>
            </a:endParaRPr>
          </a:p>
          <a:p>
            <a:pPr marL="171450" indent="-171450">
              <a:buFont typeface="Arial" panose="020B0604020202020204" pitchFamily="34" charset="0"/>
              <a:buChar char="•"/>
            </a:pPr>
            <a:r>
              <a:rPr lang="en-GB" sz="1200" dirty="0">
                <a:solidFill>
                  <a:schemeClr val="tx1">
                    <a:lumMod val="95000"/>
                    <a:lumOff val="5000"/>
                  </a:schemeClr>
                </a:solidFill>
              </a:rPr>
              <a:t>“Alex’s Adventures in </a:t>
            </a:r>
            <a:r>
              <a:rPr lang="en-GB" sz="1200" dirty="0" err="1">
                <a:solidFill>
                  <a:schemeClr val="tx1">
                    <a:lumMod val="95000"/>
                    <a:lumOff val="5000"/>
                  </a:schemeClr>
                </a:solidFill>
              </a:rPr>
              <a:t>Numberland</a:t>
            </a:r>
            <a:r>
              <a:rPr lang="en-GB" sz="1200" dirty="0">
                <a:solidFill>
                  <a:schemeClr val="tx1">
                    <a:lumMod val="95000"/>
                    <a:lumOff val="5000"/>
                  </a:schemeClr>
                </a:solidFill>
              </a:rPr>
              <a:t>” by Alex </a:t>
            </a:r>
            <a:r>
              <a:rPr lang="en-GB" sz="1200" dirty="0" err="1">
                <a:solidFill>
                  <a:schemeClr val="tx1">
                    <a:lumMod val="95000"/>
                    <a:lumOff val="5000"/>
                  </a:schemeClr>
                </a:solidFill>
              </a:rPr>
              <a:t>Bellos</a:t>
            </a:r>
            <a:br>
              <a:rPr lang="en-GB" sz="1200" dirty="0">
                <a:solidFill>
                  <a:schemeClr val="tx1">
                    <a:lumMod val="95000"/>
                    <a:lumOff val="5000"/>
                  </a:schemeClr>
                </a:solidFill>
              </a:rPr>
            </a:br>
            <a:r>
              <a:rPr lang="en-GB" sz="1200" dirty="0">
                <a:solidFill>
                  <a:schemeClr val="tx1">
                    <a:lumMod val="95000"/>
                    <a:lumOff val="5000"/>
                  </a:schemeClr>
                </a:solidFill>
              </a:rPr>
              <a:t>“Cabinet of Mathematical Curiosities” by Ian Stewart</a:t>
            </a:r>
          </a:p>
          <a:p>
            <a:pPr marL="171450" indent="-171450">
              <a:buFont typeface="Arial" panose="020B0604020202020204" pitchFamily="34" charset="0"/>
              <a:buChar char="•"/>
            </a:pPr>
            <a:r>
              <a:rPr lang="en-GB" sz="1200" dirty="0">
                <a:solidFill>
                  <a:schemeClr val="tx1">
                    <a:lumMod val="95000"/>
                    <a:lumOff val="5000"/>
                  </a:schemeClr>
                </a:solidFill>
              </a:rPr>
              <a:t>“The Num8er My5teries” by Marcus du </a:t>
            </a:r>
            <a:r>
              <a:rPr lang="en-GB" sz="1200" dirty="0" err="1">
                <a:solidFill>
                  <a:schemeClr val="tx1">
                    <a:lumMod val="95000"/>
                    <a:lumOff val="5000"/>
                  </a:schemeClr>
                </a:solidFill>
              </a:rPr>
              <a:t>Sautoy</a:t>
            </a:r>
            <a:endParaRPr lang="en-GB" sz="1200" dirty="0">
              <a:solidFill>
                <a:schemeClr val="tx1">
                  <a:lumMod val="95000"/>
                  <a:lumOff val="5000"/>
                </a:schemeClr>
              </a:solidFill>
            </a:endParaRPr>
          </a:p>
          <a:p>
            <a:pPr marL="171450" indent="-171450">
              <a:buFont typeface="Arial" panose="020B0604020202020204" pitchFamily="34" charset="0"/>
              <a:buChar char="•"/>
            </a:pPr>
            <a:r>
              <a:rPr lang="en-GB" sz="1200" dirty="0">
                <a:solidFill>
                  <a:schemeClr val="tx1">
                    <a:lumMod val="95000"/>
                    <a:lumOff val="5000"/>
                  </a:schemeClr>
                </a:solidFill>
              </a:rPr>
              <a:t>“How Many Socks Make a Pair?: Surprisingly Interesting Maths” by Rob </a:t>
            </a:r>
            <a:r>
              <a:rPr lang="en-GB" sz="1200" dirty="0" err="1">
                <a:solidFill>
                  <a:schemeClr val="tx1">
                    <a:lumMod val="95000"/>
                    <a:lumOff val="5000"/>
                  </a:schemeClr>
                </a:solidFill>
              </a:rPr>
              <a:t>Eastway</a:t>
            </a:r>
            <a:endParaRPr lang="en-GB" sz="1200" dirty="0">
              <a:solidFill>
                <a:schemeClr val="tx1">
                  <a:lumMod val="95000"/>
                  <a:lumOff val="5000"/>
                </a:schemeClr>
              </a:solidFill>
            </a:endParaRPr>
          </a:p>
          <a:p>
            <a:pPr marL="171450" indent="-171450">
              <a:buFont typeface="Arial" panose="020B0604020202020204" pitchFamily="34" charset="0"/>
              <a:buChar char="•"/>
            </a:pPr>
            <a:r>
              <a:rPr lang="en-GB" sz="1200" dirty="0">
                <a:solidFill>
                  <a:schemeClr val="tx1">
                    <a:lumMod val="95000"/>
                    <a:lumOff val="5000"/>
                  </a:schemeClr>
                </a:solidFill>
              </a:rPr>
              <a:t>“The Curious Incident of the Dog in the Night-time” by Mark Haddon</a:t>
            </a:r>
          </a:p>
          <a:p>
            <a:pPr marL="171450" indent="-171450">
              <a:buFont typeface="Arial" panose="020B0604020202020204" pitchFamily="34" charset="0"/>
              <a:buChar char="•"/>
            </a:pPr>
            <a:r>
              <a:rPr lang="en-GB" sz="1200" dirty="0">
                <a:solidFill>
                  <a:schemeClr val="tx1">
                    <a:lumMod val="95000"/>
                    <a:lumOff val="5000"/>
                  </a:schemeClr>
                </a:solidFill>
              </a:rPr>
              <a:t>“The Penguin Dictionary of Curious &amp; Interesting Numbers” by David Wells</a:t>
            </a:r>
          </a:p>
          <a:p>
            <a:pPr marL="171450" indent="-171450">
              <a:buFont typeface="Arial" panose="020B0604020202020204" pitchFamily="34" charset="0"/>
              <a:buChar char="•"/>
            </a:pPr>
            <a:r>
              <a:rPr lang="en-GB" sz="1200" dirty="0">
                <a:solidFill>
                  <a:schemeClr val="tx1">
                    <a:lumMod val="95000"/>
                    <a:lumOff val="5000"/>
                  </a:schemeClr>
                </a:solidFill>
              </a:rPr>
              <a:t>“The Calculus Wars” by Jason Socrates </a:t>
            </a:r>
            <a:r>
              <a:rPr lang="en-GB" sz="1200" dirty="0" err="1">
                <a:solidFill>
                  <a:schemeClr val="tx1">
                    <a:lumMod val="95000"/>
                    <a:lumOff val="5000"/>
                  </a:schemeClr>
                </a:solidFill>
              </a:rPr>
              <a:t>Bardi</a:t>
            </a:r>
            <a:endParaRPr lang="en-GB" sz="1200" dirty="0">
              <a:solidFill>
                <a:schemeClr val="tx1">
                  <a:lumMod val="95000"/>
                  <a:lumOff val="5000"/>
                </a:schemeClr>
              </a:solidFill>
            </a:endParaRPr>
          </a:p>
          <a:p>
            <a:pPr marL="171450" indent="-171450">
              <a:buFont typeface="Arial" panose="020B0604020202020204" pitchFamily="34" charset="0"/>
              <a:buChar char="•"/>
            </a:pPr>
            <a:r>
              <a:rPr lang="en-GB" sz="1200" dirty="0">
                <a:solidFill>
                  <a:schemeClr val="tx1">
                    <a:lumMod val="95000"/>
                    <a:lumOff val="5000"/>
                  </a:schemeClr>
                </a:solidFill>
              </a:rPr>
              <a:t>“The Code Book” by Simon Singh</a:t>
            </a:r>
          </a:p>
          <a:p>
            <a:pPr marL="171450" indent="-171450">
              <a:buFont typeface="Arial" panose="020B0604020202020204" pitchFamily="34" charset="0"/>
              <a:buChar char="•"/>
            </a:pPr>
            <a:r>
              <a:rPr lang="en-GB" sz="1200" dirty="0">
                <a:solidFill>
                  <a:schemeClr val="tx1">
                    <a:lumMod val="95000"/>
                    <a:lumOff val="5000"/>
                  </a:schemeClr>
                </a:solidFill>
              </a:rPr>
              <a:t>“50 Mathematical Ideas You Really Need to Know” by Tony Crilly</a:t>
            </a: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7">
            <a:extLst>
              <a:ext uri="{FF2B5EF4-FFF2-40B4-BE49-F238E27FC236}">
                <a16:creationId xmlns:a16="http://schemas.microsoft.com/office/drawing/2014/main" id="{88DAECD3-DA32-4D27-90F3-6621795FC1D0}"/>
              </a:ext>
            </a:extLst>
          </p:cNvPr>
          <p:cNvSpPr txBox="1"/>
          <p:nvPr/>
        </p:nvSpPr>
        <p:spPr>
          <a:xfrm>
            <a:off x="3642745" y="5813940"/>
            <a:ext cx="3215256" cy="4083528"/>
          </a:xfrm>
          <a:prstGeom prst="rect">
            <a:avLst/>
          </a:prstGeom>
          <a:solidFill>
            <a:schemeClr val="accent1">
              <a:lumMod val="5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u="sng" dirty="0">
                <a:solidFill>
                  <a:srgbClr val="FFFFFF"/>
                </a:solidFill>
                <a:latin typeface="Calibri" panose="020F0502020204030204" pitchFamily="34" charset="0"/>
                <a:ea typeface="Calibri" panose="020F0502020204030204" pitchFamily="34" charset="0"/>
                <a:cs typeface="Times New Roman" panose="02020603050405020304" pitchFamily="18" charset="0"/>
              </a:rPr>
              <a:t>Extra Challenge: </a:t>
            </a:r>
          </a:p>
          <a:p>
            <a:pPr>
              <a:spcAft>
                <a:spcPts val="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Symbol" pitchFamily="2" charset="2"/>
              <a:buChar char=""/>
              <a:tabLst>
                <a:tab pos="457200" algn="l"/>
              </a:tabLs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podcast produced by Oxford university:</a:t>
            </a:r>
          </a:p>
          <a:p>
            <a:pPr marL="457200">
              <a:spcAft>
                <a:spcPts val="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http://podcasts.ox.ac.uk/series/secrets-mathematics</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SzPts val="1000"/>
              <a:buFont typeface="Symbol" pitchFamily="2" charset="2"/>
              <a:buChar char=""/>
              <a:tabLst>
                <a:tab pos="457200" algn="l"/>
              </a:tabLs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Two interesting MOOCs: </a:t>
            </a:r>
          </a:p>
          <a:p>
            <a:pPr marL="457200">
              <a:spcAft>
                <a:spcPts val="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https://www.futurelearn.com/courses/recreational-math</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457200">
              <a:spcAft>
                <a:spcPts val="0"/>
              </a:spcAft>
            </a:pPr>
            <a:r>
              <a:rPr lang="en-GB" sz="1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https://www.futurelearn.com/courses/flexagons</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SzPts val="1000"/>
              <a:buFont typeface="Symbol" pitchFamily="2" charset="2"/>
              <a:buChar char=""/>
              <a:tabLst>
                <a:tab pos="457200" algn="l"/>
              </a:tabLs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Two more challenging MOOCs: </a:t>
            </a:r>
            <a:r>
              <a:rPr lang="en-GB" sz="1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https://www.coursera.org/learn/linear-algebra-machine-learning</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(requires knowledge of matrices) and </a:t>
            </a:r>
            <a:r>
              <a:rPr lang="en-GB" sz="1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https://www.coursera.org/specializations/introduction-data-science?action=enroll</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 Box 8">
            <a:extLst>
              <a:ext uri="{FF2B5EF4-FFF2-40B4-BE49-F238E27FC236}">
                <a16:creationId xmlns:a16="http://schemas.microsoft.com/office/drawing/2014/main" id="{8558A2E2-6729-4A35-9915-2B9DBA97AE64}"/>
              </a:ext>
            </a:extLst>
          </p:cNvPr>
          <p:cNvSpPr txBox="1"/>
          <p:nvPr/>
        </p:nvSpPr>
        <p:spPr>
          <a:xfrm>
            <a:off x="10734" y="2050807"/>
            <a:ext cx="6855580" cy="1031969"/>
          </a:xfrm>
          <a:prstGeom prst="rect">
            <a:avLst/>
          </a:prstGeom>
          <a:solidFill>
            <a:srgbClr val="FFC000"/>
          </a:solidFill>
          <a:ln w="381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GB" sz="1200" b="1" dirty="0"/>
              <a:t>What does excellence look like?</a:t>
            </a:r>
            <a:endParaRPr lang="en-GB" sz="1200" dirty="0"/>
          </a:p>
          <a:p>
            <a:pPr marL="171450" indent="-171450">
              <a:buFont typeface="Arial" panose="020B0604020202020204" pitchFamily="34" charset="0"/>
              <a:buChar char="•"/>
            </a:pPr>
            <a:r>
              <a:rPr lang="en-GB" sz="1100" dirty="0"/>
              <a:t>Use and apply standard techniques select and correctly carry out routine procedures, accurately recall facts, terminology and definitions</a:t>
            </a:r>
            <a:endParaRPr lang="en-GB" sz="1100" dirty="0">
              <a:cs typeface="Calibri"/>
            </a:endParaRPr>
          </a:p>
          <a:p>
            <a:pPr marL="171450" indent="-171450">
              <a:buFont typeface="Arial" panose="020B0604020202020204" pitchFamily="34" charset="0"/>
              <a:buChar char="•"/>
            </a:pPr>
            <a:r>
              <a:rPr lang="en-GB" sz="1100" dirty="0"/>
              <a:t>Reason, interpret and communicate mathematically, construct rigorous  arguments (including proofs),make deductions and inferences, assess the validity of mathematical arguments, explain your reasoning</a:t>
            </a:r>
          </a:p>
          <a:p>
            <a:pPr algn="ctr"/>
            <a:endParaRPr lang="en-GB" sz="1200" b="1" dirty="0">
              <a:solidFill>
                <a:srgbClr val="002060"/>
              </a:solidFill>
              <a:latin typeface="Calibri"/>
              <a:ea typeface="Times New Roman" panose="02020603050405020304" pitchFamily="18" charset="0"/>
              <a:cs typeface="Calibri"/>
            </a:endParaRPr>
          </a:p>
          <a:p>
            <a:pPr algn="ctr" fontAlgn="base">
              <a:spcAft>
                <a:spcPts val="0"/>
              </a:spcAft>
            </a:pPr>
            <a:r>
              <a:rPr lang="en-GB" sz="1200" b="1" dirty="0">
                <a:solidFill>
                  <a:srgbClr val="002060"/>
                </a:solidFill>
                <a:effectLst/>
                <a:latin typeface="Calibri" panose="020F0502020204030204" pitchFamily="34" charset="0"/>
                <a:ea typeface="Times New Roman" panose="02020603050405020304" pitchFamily="18" charset="0"/>
              </a:rPr>
              <a:t> </a:t>
            </a: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44949" y="-2254"/>
            <a:ext cx="3413052" cy="2053061"/>
          </a:xfrm>
          <a:prstGeom prst="rect">
            <a:avLst/>
          </a:prstGeom>
        </p:spPr>
      </p:pic>
    </p:spTree>
    <p:extLst>
      <p:ext uri="{BB962C8B-B14F-4D97-AF65-F5344CB8AC3E}">
        <p14:creationId xmlns:p14="http://schemas.microsoft.com/office/powerpoint/2010/main" val="4125358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50989FF8B0547AC059AFBD4C1EDE6" ma:contentTypeVersion="7" ma:contentTypeDescription="Create a new document." ma:contentTypeScope="" ma:versionID="d4f07757e4ca11d17d48f4328ae97a77">
  <xsd:schema xmlns:xsd="http://www.w3.org/2001/XMLSchema" xmlns:xs="http://www.w3.org/2001/XMLSchema" xmlns:p="http://schemas.microsoft.com/office/2006/metadata/properties" xmlns:ns2="c5490284-cae5-42fe-b678-ccde70682dd0" xmlns:ns3="0dd13070-9c0e-439f-8122-49a02004628e" targetNamespace="http://schemas.microsoft.com/office/2006/metadata/properties" ma:root="true" ma:fieldsID="a2886dd20fb34135f26fd659bb0c735c" ns2:_="" ns3:_="">
    <xsd:import namespace="c5490284-cae5-42fe-b678-ccde70682dd0"/>
    <xsd:import namespace="0dd13070-9c0e-439f-8122-49a0200462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astReviewed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90284-cae5-42fe-b678-ccde70682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astReviewedDate" ma:index="12" nillable="true" ma:displayName="Last Reviewed Date" ma:format="DateOnly" ma:internalName="LastReviewed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d13070-9c0e-439f-8122-49a02004628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stReviewedDate xmlns="c5490284-cae5-42fe-b678-ccde70682dd0" xsi:nil="true"/>
  </documentManagement>
</p:properties>
</file>

<file path=customXml/itemProps1.xml><?xml version="1.0" encoding="utf-8"?>
<ds:datastoreItem xmlns:ds="http://schemas.openxmlformats.org/officeDocument/2006/customXml" ds:itemID="{F8CA98ED-11C6-447E-9A90-5C768DB63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490284-cae5-42fe-b678-ccde70682dd0"/>
    <ds:schemaRef ds:uri="0dd13070-9c0e-439f-8122-49a020046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979858-F391-48BD-8062-1014D36BFAAC}">
  <ds:schemaRefs>
    <ds:schemaRef ds:uri="http://schemas.microsoft.com/sharepoint/v3/contenttype/forms"/>
  </ds:schemaRefs>
</ds:datastoreItem>
</file>

<file path=customXml/itemProps3.xml><?xml version="1.0" encoding="utf-8"?>
<ds:datastoreItem xmlns:ds="http://schemas.openxmlformats.org/officeDocument/2006/customXml" ds:itemID="{FC2F84F2-55CE-4766-AF0E-CA76AE5E6BF0}">
  <ds:schemaRefs>
    <ds:schemaRef ds:uri="http://purl.org/dc/elements/1.1/"/>
    <ds:schemaRef ds:uri="http://www.w3.org/XML/1998/namespace"/>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0dd13070-9c0e-439f-8122-49a02004628e"/>
    <ds:schemaRef ds:uri="c5490284-cae5-42fe-b678-ccde70682dd0"/>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986</Words>
  <Application>Microsoft Office PowerPoint</Application>
  <PresentationFormat>A4 Paper (210x297 mm)</PresentationFormat>
  <Paragraphs>127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Porsz</dc:creator>
  <cp:lastModifiedBy>Mrs N Foster</cp:lastModifiedBy>
  <cp:revision>5</cp:revision>
  <dcterms:created xsi:type="dcterms:W3CDTF">2020-07-11T08:31:25Z</dcterms:created>
  <dcterms:modified xsi:type="dcterms:W3CDTF">2023-06-14T15:29:58Z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0x010100C4750989FF8B0547AC059AFBD4C1EDE6</vt:lpwstr>
  </property>
  <property fmtid="{D5CDD505-2E9C-101B-9397-08002B2CF9AE}" pid="3" name="Order">
    <vt:r8>550200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