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42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F4ED6F-0A79-4D32-B09E-7BEABD420BCB}" type="datetimeFigureOut">
              <a:rPr lang="en-GB" smtClean="0"/>
              <a:t>14/09/2022</a:t>
            </a:fld>
            <a:endParaRPr lang="en-GB"/>
          </a:p>
        </p:txBody>
      </p:sp>
      <p:sp>
        <p:nvSpPr>
          <p:cNvPr id="4" name="Slide Image Placeholder 3"/>
          <p:cNvSpPr>
            <a:spLocks noGrp="1" noRot="1" noChangeAspect="1"/>
          </p:cNvSpPr>
          <p:nvPr>
            <p:ph type="sldImg" idx="2"/>
          </p:nvPr>
        </p:nvSpPr>
        <p:spPr>
          <a:xfrm>
            <a:off x="2560638" y="1143000"/>
            <a:ext cx="17367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0DF95B-661D-4F57-978F-FD3F855FA209}" type="slidenum">
              <a:rPr lang="en-GB" smtClean="0"/>
              <a:t>‹#›</a:t>
            </a:fld>
            <a:endParaRPr lang="en-GB"/>
          </a:p>
        </p:txBody>
      </p:sp>
    </p:spTree>
    <p:extLst>
      <p:ext uri="{BB962C8B-B14F-4D97-AF65-F5344CB8AC3E}">
        <p14:creationId xmlns:p14="http://schemas.microsoft.com/office/powerpoint/2010/main" val="91566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B0DF95B-661D-4F57-978F-FD3F855FA209}" type="slidenum">
              <a:rPr lang="en-GB" smtClean="0"/>
              <a:t>2</a:t>
            </a:fld>
            <a:endParaRPr lang="en-GB"/>
          </a:p>
        </p:txBody>
      </p:sp>
    </p:spTree>
    <p:extLst>
      <p:ext uri="{BB962C8B-B14F-4D97-AF65-F5344CB8AC3E}">
        <p14:creationId xmlns:p14="http://schemas.microsoft.com/office/powerpoint/2010/main" val="209728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20B63E-A6B2-41B8-ACDD-8FE63DC63D83}" type="datetimeFigureOut">
              <a:rPr lang="en-GB" smtClean="0"/>
              <a:t>14/09/2022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4C96F9-5574-4B39-B3BE-D70E0618D5A8}" type="slidenum">
              <a:rPr lang="en-GB" smtClean="0"/>
              <a:t>‹#›</a:t>
            </a:fld>
            <a:endParaRPr lang="en-GB"/>
          </a:p>
        </p:txBody>
      </p:sp>
    </p:spTree>
    <p:extLst>
      <p:ext uri="{BB962C8B-B14F-4D97-AF65-F5344CB8AC3E}">
        <p14:creationId xmlns:p14="http://schemas.microsoft.com/office/powerpoint/2010/main" val="725238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20B63E-A6B2-41B8-ACDD-8FE63DC63D83}" type="datetimeFigureOut">
              <a:rPr lang="en-GB" smtClean="0"/>
              <a:t>14/09/2022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4C96F9-5574-4B39-B3BE-D70E0618D5A8}" type="slidenum">
              <a:rPr lang="en-GB" smtClean="0"/>
              <a:t>‹#›</a:t>
            </a:fld>
            <a:endParaRPr lang="en-GB"/>
          </a:p>
        </p:txBody>
      </p:sp>
    </p:spTree>
    <p:extLst>
      <p:ext uri="{BB962C8B-B14F-4D97-AF65-F5344CB8AC3E}">
        <p14:creationId xmlns:p14="http://schemas.microsoft.com/office/powerpoint/2010/main" val="3898657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20B63E-A6B2-41B8-ACDD-8FE63DC63D83}" type="datetimeFigureOut">
              <a:rPr lang="en-GB" smtClean="0"/>
              <a:t>14/09/2022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4C96F9-5574-4B39-B3BE-D70E0618D5A8}" type="slidenum">
              <a:rPr lang="en-GB" smtClean="0"/>
              <a:t>‹#›</a:t>
            </a:fld>
            <a:endParaRPr lang="en-GB"/>
          </a:p>
        </p:txBody>
      </p:sp>
    </p:spTree>
    <p:extLst>
      <p:ext uri="{BB962C8B-B14F-4D97-AF65-F5344CB8AC3E}">
        <p14:creationId xmlns:p14="http://schemas.microsoft.com/office/powerpoint/2010/main" val="2230120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20B63E-A6B2-41B8-ACDD-8FE63DC63D83}" type="datetimeFigureOut">
              <a:rPr lang="en-GB" smtClean="0"/>
              <a:t>14/09/2022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4C96F9-5574-4B39-B3BE-D70E0618D5A8}" type="slidenum">
              <a:rPr lang="en-GB" smtClean="0"/>
              <a:t>‹#›</a:t>
            </a:fld>
            <a:endParaRPr lang="en-GB"/>
          </a:p>
        </p:txBody>
      </p:sp>
    </p:spTree>
    <p:extLst>
      <p:ext uri="{BB962C8B-B14F-4D97-AF65-F5344CB8AC3E}">
        <p14:creationId xmlns:p14="http://schemas.microsoft.com/office/powerpoint/2010/main" val="989426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320B63E-A6B2-41B8-ACDD-8FE63DC63D83}" type="datetimeFigureOut">
              <a:rPr lang="en-GB" smtClean="0"/>
              <a:t>14/09/2022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4C96F9-5574-4B39-B3BE-D70E0618D5A8}" type="slidenum">
              <a:rPr lang="en-GB" smtClean="0"/>
              <a:t>‹#›</a:t>
            </a:fld>
            <a:endParaRPr lang="en-GB"/>
          </a:p>
        </p:txBody>
      </p:sp>
    </p:spTree>
    <p:extLst>
      <p:ext uri="{BB962C8B-B14F-4D97-AF65-F5344CB8AC3E}">
        <p14:creationId xmlns:p14="http://schemas.microsoft.com/office/powerpoint/2010/main" val="2840354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20B63E-A6B2-41B8-ACDD-8FE63DC63D83}" type="datetimeFigureOut">
              <a:rPr lang="en-GB" smtClean="0"/>
              <a:t>14/09/2022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4C96F9-5574-4B39-B3BE-D70E0618D5A8}" type="slidenum">
              <a:rPr lang="en-GB" smtClean="0"/>
              <a:t>‹#›</a:t>
            </a:fld>
            <a:endParaRPr lang="en-GB"/>
          </a:p>
        </p:txBody>
      </p:sp>
    </p:spTree>
    <p:extLst>
      <p:ext uri="{BB962C8B-B14F-4D97-AF65-F5344CB8AC3E}">
        <p14:creationId xmlns:p14="http://schemas.microsoft.com/office/powerpoint/2010/main" val="1085660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20B63E-A6B2-41B8-ACDD-8FE63DC63D83}" type="datetimeFigureOut">
              <a:rPr lang="en-GB" smtClean="0"/>
              <a:t>14/09/2022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B4C96F9-5574-4B39-B3BE-D70E0618D5A8}" type="slidenum">
              <a:rPr lang="en-GB" smtClean="0"/>
              <a:t>‹#›</a:t>
            </a:fld>
            <a:endParaRPr lang="en-GB"/>
          </a:p>
        </p:txBody>
      </p:sp>
    </p:spTree>
    <p:extLst>
      <p:ext uri="{BB962C8B-B14F-4D97-AF65-F5344CB8AC3E}">
        <p14:creationId xmlns:p14="http://schemas.microsoft.com/office/powerpoint/2010/main" val="465862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20B63E-A6B2-41B8-ACDD-8FE63DC63D83}" type="datetimeFigureOut">
              <a:rPr lang="en-GB" smtClean="0"/>
              <a:t>14/09/2022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B4C96F9-5574-4B39-B3BE-D70E0618D5A8}" type="slidenum">
              <a:rPr lang="en-GB" smtClean="0"/>
              <a:t>‹#›</a:t>
            </a:fld>
            <a:endParaRPr lang="en-GB"/>
          </a:p>
        </p:txBody>
      </p:sp>
    </p:spTree>
    <p:extLst>
      <p:ext uri="{BB962C8B-B14F-4D97-AF65-F5344CB8AC3E}">
        <p14:creationId xmlns:p14="http://schemas.microsoft.com/office/powerpoint/2010/main" val="2417245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20B63E-A6B2-41B8-ACDD-8FE63DC63D83}" type="datetimeFigureOut">
              <a:rPr lang="en-GB" smtClean="0"/>
              <a:t>14/09/2022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B4C96F9-5574-4B39-B3BE-D70E0618D5A8}" type="slidenum">
              <a:rPr lang="en-GB" smtClean="0"/>
              <a:t>‹#›</a:t>
            </a:fld>
            <a:endParaRPr lang="en-GB"/>
          </a:p>
        </p:txBody>
      </p:sp>
    </p:spTree>
    <p:extLst>
      <p:ext uri="{BB962C8B-B14F-4D97-AF65-F5344CB8AC3E}">
        <p14:creationId xmlns:p14="http://schemas.microsoft.com/office/powerpoint/2010/main" val="66427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320B63E-A6B2-41B8-ACDD-8FE63DC63D83}" type="datetimeFigureOut">
              <a:rPr lang="en-GB" smtClean="0"/>
              <a:t>14/09/2022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4C96F9-5574-4B39-B3BE-D70E0618D5A8}" type="slidenum">
              <a:rPr lang="en-GB" smtClean="0"/>
              <a:t>‹#›</a:t>
            </a:fld>
            <a:endParaRPr lang="en-GB"/>
          </a:p>
        </p:txBody>
      </p:sp>
    </p:spTree>
    <p:extLst>
      <p:ext uri="{BB962C8B-B14F-4D97-AF65-F5344CB8AC3E}">
        <p14:creationId xmlns:p14="http://schemas.microsoft.com/office/powerpoint/2010/main" val="2228277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320B63E-A6B2-41B8-ACDD-8FE63DC63D83}" type="datetimeFigureOut">
              <a:rPr lang="en-GB" smtClean="0"/>
              <a:t>14/09/2022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4C96F9-5574-4B39-B3BE-D70E0618D5A8}" type="slidenum">
              <a:rPr lang="en-GB" smtClean="0"/>
              <a:t>‹#›</a:t>
            </a:fld>
            <a:endParaRPr lang="en-GB"/>
          </a:p>
        </p:txBody>
      </p:sp>
    </p:spTree>
    <p:extLst>
      <p:ext uri="{BB962C8B-B14F-4D97-AF65-F5344CB8AC3E}">
        <p14:creationId xmlns:p14="http://schemas.microsoft.com/office/powerpoint/2010/main" val="396301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7320B63E-A6B2-41B8-ACDD-8FE63DC63D83}" type="datetimeFigureOut">
              <a:rPr lang="en-GB" smtClean="0"/>
              <a:t>14/09/2022</a:t>
            </a:fld>
            <a:endParaRPr lang="en-GB"/>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7B4C96F9-5574-4B39-B3BE-D70E0618D5A8}" type="slidenum">
              <a:rPr lang="en-GB" smtClean="0"/>
              <a:t>‹#›</a:t>
            </a:fld>
            <a:endParaRPr lang="en-GB"/>
          </a:p>
        </p:txBody>
      </p:sp>
    </p:spTree>
    <p:extLst>
      <p:ext uri="{BB962C8B-B14F-4D97-AF65-F5344CB8AC3E}">
        <p14:creationId xmlns:p14="http://schemas.microsoft.com/office/powerpoint/2010/main" val="455837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russellgroup.ac.uk/media/5272/informedchoices-print.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F9B96-C1EF-4612-BB32-8396CFABFCC0}"/>
              </a:ext>
            </a:extLst>
          </p:cNvPr>
          <p:cNvSpPr>
            <a:spLocks noGrp="1"/>
          </p:cNvSpPr>
          <p:nvPr>
            <p:ph type="ctrTitle"/>
          </p:nvPr>
        </p:nvSpPr>
        <p:spPr>
          <a:xfrm>
            <a:off x="0" y="4419508"/>
            <a:ext cx="6858000" cy="418011"/>
          </a:xfrm>
          <a:solidFill>
            <a:schemeClr val="accent1">
              <a:lumMod val="50000"/>
            </a:schemeClr>
          </a:solidFill>
          <a:ln>
            <a:solidFill>
              <a:schemeClr val="tx1"/>
            </a:solidFill>
          </a:ln>
        </p:spPr>
        <p:txBody>
          <a:bodyPr>
            <a:normAutofit/>
          </a:bodyPr>
          <a:lstStyle/>
          <a:p>
            <a:r>
              <a:rPr lang="en-GB" sz="1800" b="1" dirty="0">
                <a:solidFill>
                  <a:schemeClr val="bg1"/>
                </a:solidFill>
              </a:rPr>
              <a:t>The five-point plan for making your A-Level choices </a:t>
            </a:r>
          </a:p>
        </p:txBody>
      </p:sp>
      <p:sp>
        <p:nvSpPr>
          <p:cNvPr id="3" name="Subtitle 2">
            <a:extLst>
              <a:ext uri="{FF2B5EF4-FFF2-40B4-BE49-F238E27FC236}">
                <a16:creationId xmlns:a16="http://schemas.microsoft.com/office/drawing/2014/main" id="{8F19D9D8-0242-4873-9C0A-6692008024F2}"/>
              </a:ext>
            </a:extLst>
          </p:cNvPr>
          <p:cNvSpPr>
            <a:spLocks noGrp="1"/>
          </p:cNvSpPr>
          <p:nvPr>
            <p:ph type="subTitle" idx="1"/>
          </p:nvPr>
        </p:nvSpPr>
        <p:spPr>
          <a:xfrm>
            <a:off x="0" y="4837520"/>
            <a:ext cx="6858000" cy="7354480"/>
          </a:xfrm>
          <a:solidFill>
            <a:schemeClr val="bg1">
              <a:lumMod val="85000"/>
            </a:schemeClr>
          </a:solidFill>
          <a:ln>
            <a:solidFill>
              <a:schemeClr val="tx1"/>
            </a:solidFill>
          </a:ln>
        </p:spPr>
        <p:txBody>
          <a:bodyPr>
            <a:normAutofit/>
          </a:bodyPr>
          <a:lstStyle/>
          <a:p>
            <a:endParaRPr lang="en-GB" sz="2300" b="1" dirty="0">
              <a:solidFill>
                <a:schemeClr val="accent5">
                  <a:lumMod val="50000"/>
                </a:schemeClr>
              </a:solidFill>
            </a:endParaRPr>
          </a:p>
          <a:p>
            <a:r>
              <a:rPr lang="en-GB" sz="1600" b="1" dirty="0"/>
              <a:t>1.Know what you want to study? – Check out the entry requirements</a:t>
            </a:r>
          </a:p>
          <a:p>
            <a:r>
              <a:rPr lang="en-GB" sz="1400" i="1" dirty="0"/>
              <a:t>If you have a university course which you are keen on, have you checked the relevant university website, UCAS course search or </a:t>
            </a:r>
            <a:r>
              <a:rPr lang="en-GB" sz="1400" i="1" dirty="0" err="1"/>
              <a:t>Unifrog</a:t>
            </a:r>
            <a:r>
              <a:rPr lang="en-GB" sz="1400" i="1" dirty="0"/>
              <a:t> to find out whether this course requires certain subjects at advanced level?</a:t>
            </a:r>
          </a:p>
          <a:p>
            <a:pPr algn="l"/>
            <a:endParaRPr lang="en-GB" dirty="0"/>
          </a:p>
          <a:p>
            <a:r>
              <a:rPr lang="en-GB" sz="1600" b="1" dirty="0"/>
              <a:t>2. Not sure yet? – Keep your options open!</a:t>
            </a:r>
          </a:p>
          <a:p>
            <a:r>
              <a:rPr lang="en-GB" sz="1400" i="1" dirty="0"/>
              <a:t>If you are not sure about what course you want to study at university, have you tried to choose at least two facilitating subjects (Maths, Further Maths, English Literature, Physics, Biology, Chemistry, Geography, History, Languages)?</a:t>
            </a:r>
          </a:p>
          <a:p>
            <a:pPr algn="l"/>
            <a:endParaRPr lang="en-GB" sz="1700" b="1" dirty="0"/>
          </a:p>
          <a:p>
            <a:r>
              <a:rPr lang="en-GB" sz="1600" b="1" dirty="0"/>
              <a:t>3. GCSEs and other standard level qualifications matter...</a:t>
            </a:r>
          </a:p>
          <a:p>
            <a:r>
              <a:rPr lang="en-GB" sz="1400" i="1" dirty="0"/>
              <a:t>Make sure you understand the GCSE or standard level requirements for entry to a competitive university. Universities have reviewed their entry requirements following the introduction of reformed GCSEs in England and you should check university websites for guidance. Are you on track to achieve the standard level grades to progress onto the course/courses that you want to do at advanced level and the university course that you may choose to do?</a:t>
            </a:r>
          </a:p>
          <a:p>
            <a:pPr algn="l"/>
            <a:endParaRPr lang="en-GB" dirty="0"/>
          </a:p>
          <a:p>
            <a:r>
              <a:rPr lang="en-GB" sz="1600" b="1" dirty="0"/>
              <a:t>4. Think balance</a:t>
            </a:r>
          </a:p>
          <a:p>
            <a:r>
              <a:rPr lang="en-GB" sz="1400" i="1" dirty="0"/>
              <a:t>Do you have a balance of subject choices that reflects your abilities, strengths and interests? Have you considered how certain subject combinations relate to university courses?</a:t>
            </a:r>
          </a:p>
          <a:p>
            <a:pPr algn="l"/>
            <a:endParaRPr lang="en-GB" dirty="0"/>
          </a:p>
          <a:p>
            <a:r>
              <a:rPr lang="en-GB" sz="1600" b="1" dirty="0"/>
              <a:t>5. Make sure you know WHY</a:t>
            </a:r>
          </a:p>
          <a:p>
            <a:r>
              <a:rPr lang="en-GB" sz="1400" i="1" dirty="0"/>
              <a:t>If you want to take a subject that you have not studied before, can you talk for a minute on what this subject is about? Try and unpick why you wish to study this subject. It’s not enough to say ‘It’s interesting’, ‘ I like my teacher’, ‘I think I’ll like it’ or ‘It will be fun’.</a:t>
            </a:r>
          </a:p>
        </p:txBody>
      </p:sp>
      <p:sp>
        <p:nvSpPr>
          <p:cNvPr id="4" name="Title 1">
            <a:extLst>
              <a:ext uri="{FF2B5EF4-FFF2-40B4-BE49-F238E27FC236}">
                <a16:creationId xmlns:a16="http://schemas.microsoft.com/office/drawing/2014/main" id="{74D6A706-F164-4B49-B06F-FC462B8435AF}"/>
              </a:ext>
            </a:extLst>
          </p:cNvPr>
          <p:cNvSpPr txBox="1">
            <a:spLocks/>
          </p:cNvSpPr>
          <p:nvPr/>
        </p:nvSpPr>
        <p:spPr>
          <a:xfrm>
            <a:off x="0" y="0"/>
            <a:ext cx="6858000" cy="418011"/>
          </a:xfrm>
          <a:prstGeom prst="rect">
            <a:avLst/>
          </a:prstGeom>
          <a:solidFill>
            <a:schemeClr val="accent1">
              <a:lumMod val="50000"/>
            </a:schemeClr>
          </a:solidFill>
          <a:ln>
            <a:solidFill>
              <a:schemeClr val="tx1"/>
            </a:solidFill>
          </a:ln>
        </p:spPr>
        <p:txBody>
          <a:bodyPr vert="horz" lIns="91440" tIns="45720" rIns="91440" bIns="45720" rtlCol="0" anchor="b">
            <a:normAutofit fontScale="975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GB" sz="2400" b="1" dirty="0">
                <a:solidFill>
                  <a:schemeClr val="bg1"/>
                </a:solidFill>
              </a:rPr>
              <a:t>The A Level Route</a:t>
            </a:r>
          </a:p>
        </p:txBody>
      </p:sp>
      <p:sp>
        <p:nvSpPr>
          <p:cNvPr id="6" name="Subtitle 2">
            <a:extLst>
              <a:ext uri="{FF2B5EF4-FFF2-40B4-BE49-F238E27FC236}">
                <a16:creationId xmlns:a16="http://schemas.microsoft.com/office/drawing/2014/main" id="{A513FFD4-757C-4C79-A7CE-22948CE0A2F3}"/>
              </a:ext>
            </a:extLst>
          </p:cNvPr>
          <p:cNvSpPr txBox="1">
            <a:spLocks/>
          </p:cNvSpPr>
          <p:nvPr/>
        </p:nvSpPr>
        <p:spPr>
          <a:xfrm>
            <a:off x="0" y="418011"/>
            <a:ext cx="6858000" cy="4001497"/>
          </a:xfrm>
          <a:prstGeom prst="rect">
            <a:avLst/>
          </a:prstGeom>
          <a:solidFill>
            <a:schemeClr val="bg1">
              <a:lumMod val="85000"/>
            </a:schemeClr>
          </a:solidFill>
          <a:ln>
            <a:solidFill>
              <a:schemeClr val="tx1"/>
            </a:solidFill>
          </a:ln>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GB" sz="1600" b="1" dirty="0"/>
              <a:t>Why choose A-Levels? </a:t>
            </a:r>
            <a:endParaRPr lang="en-GB" sz="1400" b="1" dirty="0"/>
          </a:p>
          <a:p>
            <a:r>
              <a:rPr lang="en-GB" sz="1400" i="1" dirty="0"/>
              <a:t>We are very lucky at Anglo to be able to offer a number of different routes but taking four A Levels remains a very strong option. In order to matriculate onto our A-Level route you need to achieve a 6.5 average across your best 8 GCSEs. This sets up what we expect from our A-Level cohort. We want this to be route for students with very high expectations and aims who want to flourish academically while benefiting from the opportunities Anglo provides.</a:t>
            </a:r>
          </a:p>
          <a:p>
            <a:r>
              <a:rPr lang="en-GB" sz="1400" i="1" dirty="0"/>
              <a:t>We choose to have our A-Level students undertake 4 subjects partially for the academic rigour but also because we want to keep the curriculum as broad and balanced as we can. With this in mind we encourage students to undertake an introductory language alongside their 4 subjects if they so desire. Just because you are only taking 4 subjects compared does not mean you have to narrow your focus. On the next few pages we have set out different ways of grouping subjects and some advice on subjects that would lead to different degree outcomes. </a:t>
            </a:r>
          </a:p>
          <a:p>
            <a:r>
              <a:rPr lang="en-GB" sz="1400" i="1" dirty="0"/>
              <a:t>I hope you will consider the A-Level route and if you have any questions please don’t hesitate to contact me. </a:t>
            </a:r>
          </a:p>
          <a:p>
            <a:r>
              <a:rPr lang="en-GB" sz="1400" i="1" dirty="0"/>
              <a:t>Mr Michael Porter: A-Level Curriculum Manager </a:t>
            </a:r>
          </a:p>
        </p:txBody>
      </p:sp>
    </p:spTree>
    <p:extLst>
      <p:ext uri="{BB962C8B-B14F-4D97-AF65-F5344CB8AC3E}">
        <p14:creationId xmlns:p14="http://schemas.microsoft.com/office/powerpoint/2010/main" val="1592745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4F4443-E2BA-47D7-BBBC-538E2D85B082}"/>
              </a:ext>
            </a:extLst>
          </p:cNvPr>
          <p:cNvSpPr>
            <a:spLocks noGrp="1"/>
          </p:cNvSpPr>
          <p:nvPr>
            <p:ph idx="1"/>
          </p:nvPr>
        </p:nvSpPr>
        <p:spPr>
          <a:xfrm>
            <a:off x="-11374" y="409433"/>
            <a:ext cx="6869374" cy="6933063"/>
          </a:xfrm>
          <a:solidFill>
            <a:schemeClr val="bg1">
              <a:lumMod val="85000"/>
            </a:schemeClr>
          </a:solidFill>
          <a:ln>
            <a:solidFill>
              <a:schemeClr val="tx1"/>
            </a:solidFill>
          </a:ln>
        </p:spPr>
        <p:txBody>
          <a:bodyPr>
            <a:normAutofit/>
          </a:bodyPr>
          <a:lstStyle/>
          <a:p>
            <a:pPr marL="0" indent="0" algn="ctr">
              <a:buNone/>
            </a:pPr>
            <a:r>
              <a:rPr lang="en-GB" sz="1400" i="1" dirty="0"/>
              <a:t>There is not a one size fits all way of selecting you A-Level subjects. There are a few different ways you might consider.</a:t>
            </a:r>
          </a:p>
          <a:p>
            <a:pPr marL="0" indent="0" algn="ctr">
              <a:buNone/>
            </a:pPr>
            <a:endParaRPr lang="en-GB" sz="1400" i="1" dirty="0"/>
          </a:p>
          <a:p>
            <a:pPr marL="0" indent="0" algn="ctr">
              <a:buNone/>
            </a:pPr>
            <a:r>
              <a:rPr lang="en-GB" sz="1400" i="1" dirty="0"/>
              <a:t>First of all the obvious</a:t>
            </a:r>
            <a:r>
              <a:rPr lang="en-GB" sz="1400" b="1" i="1" dirty="0"/>
              <a:t>: four complementary subjects</a:t>
            </a:r>
            <a:r>
              <a:rPr lang="en-GB" sz="1400" i="1" dirty="0"/>
              <a:t>. In this case four scientific subjects. This student might be considering a future in medicine. </a:t>
            </a:r>
          </a:p>
          <a:p>
            <a:pPr marL="0" indent="0" algn="ctr">
              <a:buNone/>
            </a:pPr>
            <a:endParaRPr lang="en-GB" sz="1400" i="1" dirty="0"/>
          </a:p>
          <a:p>
            <a:pPr marL="0" indent="0" algn="ctr">
              <a:buNone/>
            </a:pPr>
            <a:endParaRPr lang="en-GB" sz="1400" i="1" dirty="0"/>
          </a:p>
          <a:p>
            <a:pPr marL="0" indent="0" algn="ctr">
              <a:buNone/>
            </a:pPr>
            <a:endParaRPr lang="en-GB" sz="1400" i="1" dirty="0"/>
          </a:p>
          <a:p>
            <a:pPr marL="0" indent="0" algn="ctr">
              <a:buNone/>
            </a:pPr>
            <a:r>
              <a:rPr lang="en-GB" sz="1400" i="1" dirty="0"/>
              <a:t>However the same student might consider the </a:t>
            </a:r>
            <a:r>
              <a:rPr lang="en-GB" sz="1400" b="1" i="1" dirty="0"/>
              <a:t>Three and One </a:t>
            </a:r>
            <a:r>
              <a:rPr lang="en-GB" sz="1400" i="1" dirty="0"/>
              <a:t>path. In this case instead of physics they have selected art. To give their path some balance and perhaps to better reflect their interests. Having a different subject could help with motivation and keep yourself engaged. Languages fill this role very well but in this case a more science adjacent humanity might also fit nicely. </a:t>
            </a:r>
          </a:p>
          <a:p>
            <a:pPr marL="0" indent="0" algn="ctr">
              <a:buNone/>
            </a:pPr>
            <a:endParaRPr lang="en-GB" sz="1400" i="1" dirty="0"/>
          </a:p>
          <a:p>
            <a:pPr marL="0" indent="0" algn="ctr">
              <a:buNone/>
            </a:pPr>
            <a:endParaRPr lang="en-GB" sz="1400" i="1" dirty="0"/>
          </a:p>
          <a:p>
            <a:pPr marL="0" indent="0" algn="ctr">
              <a:buNone/>
            </a:pPr>
            <a:endParaRPr lang="en-GB" sz="1400" i="1" dirty="0"/>
          </a:p>
          <a:p>
            <a:pPr marL="0" indent="0" algn="ctr">
              <a:buNone/>
            </a:pPr>
            <a:endParaRPr lang="en-GB" sz="1400" i="1" dirty="0"/>
          </a:p>
          <a:p>
            <a:pPr marL="0" indent="0" algn="ctr">
              <a:buNone/>
            </a:pPr>
            <a:r>
              <a:rPr lang="en-GB" sz="1400" i="1" dirty="0"/>
              <a:t>Finally you might have a student who is a little split on what path to take. For them they might consider </a:t>
            </a:r>
            <a:r>
              <a:rPr lang="en-GB" sz="1400" b="1" i="1" dirty="0"/>
              <a:t>Interlocking Pairs. </a:t>
            </a:r>
            <a:r>
              <a:rPr lang="en-GB" sz="1400" i="1" dirty="0"/>
              <a:t>This is where you take pairs of subjects that are well suited to form a concerted path. In the example below the student really wants to study Maths and History. Not necessarily natural bedfellows. So to create a cohesive path they have paired them up with a subject which in turn pairs nicely with the pair of the other. In this case History pairs nicely with Politics. Economics pairs nicely with Maths. Finally Politics pairs nicely with Economics. </a:t>
            </a:r>
          </a:p>
          <a:p>
            <a:pPr marL="0" indent="0" algn="ctr">
              <a:buNone/>
            </a:pPr>
            <a:endParaRPr lang="en-GB" sz="1400" i="1" dirty="0">
              <a:solidFill>
                <a:schemeClr val="accent4">
                  <a:lumMod val="75000"/>
                </a:schemeClr>
              </a:solidFill>
            </a:endParaRPr>
          </a:p>
          <a:p>
            <a:pPr marL="0" indent="0" algn="ctr">
              <a:buNone/>
            </a:pPr>
            <a:endParaRPr lang="en-GB" sz="1400" i="1" dirty="0">
              <a:solidFill>
                <a:schemeClr val="accent4">
                  <a:lumMod val="75000"/>
                </a:schemeClr>
              </a:solidFill>
            </a:endParaRPr>
          </a:p>
          <a:p>
            <a:pPr marL="0" indent="0" algn="ctr">
              <a:buNone/>
            </a:pPr>
            <a:endParaRPr lang="en-GB" sz="1400" i="1" dirty="0">
              <a:solidFill>
                <a:schemeClr val="accent4">
                  <a:lumMod val="75000"/>
                </a:schemeClr>
              </a:solidFill>
            </a:endParaRPr>
          </a:p>
          <a:p>
            <a:pPr marL="0" indent="0" algn="ctr">
              <a:buNone/>
            </a:pPr>
            <a:endParaRPr lang="en-GB" sz="1400" i="1" dirty="0">
              <a:solidFill>
                <a:schemeClr val="accent4">
                  <a:lumMod val="75000"/>
                </a:schemeClr>
              </a:solidFill>
            </a:endParaRPr>
          </a:p>
          <a:p>
            <a:pPr marL="0" indent="0" algn="ctr">
              <a:buNone/>
            </a:pPr>
            <a:endParaRPr lang="en-GB" sz="1400" i="1" dirty="0">
              <a:solidFill>
                <a:schemeClr val="accent4">
                  <a:lumMod val="75000"/>
                </a:schemeClr>
              </a:solidFill>
            </a:endParaRPr>
          </a:p>
          <a:p>
            <a:pPr marL="0" indent="0" algn="ctr">
              <a:buNone/>
            </a:pPr>
            <a:endParaRPr lang="en-GB" sz="1400" i="1" dirty="0">
              <a:solidFill>
                <a:schemeClr val="accent4">
                  <a:lumMod val="75000"/>
                </a:schemeClr>
              </a:solidFill>
            </a:endParaRPr>
          </a:p>
        </p:txBody>
      </p:sp>
      <p:sp>
        <p:nvSpPr>
          <p:cNvPr id="2" name="Title 1">
            <a:extLst>
              <a:ext uri="{FF2B5EF4-FFF2-40B4-BE49-F238E27FC236}">
                <a16:creationId xmlns:a16="http://schemas.microsoft.com/office/drawing/2014/main" id="{09DBAC8A-68F8-4025-B2C6-5BD6FF7BBCC9}"/>
              </a:ext>
            </a:extLst>
          </p:cNvPr>
          <p:cNvSpPr>
            <a:spLocks noGrp="1"/>
          </p:cNvSpPr>
          <p:nvPr>
            <p:ph type="title"/>
          </p:nvPr>
        </p:nvSpPr>
        <p:spPr>
          <a:xfrm>
            <a:off x="0" y="0"/>
            <a:ext cx="6858000" cy="409433"/>
          </a:xfrm>
          <a:solidFill>
            <a:schemeClr val="accent1">
              <a:lumMod val="50000"/>
            </a:schemeClr>
          </a:solidFill>
          <a:ln>
            <a:solidFill>
              <a:schemeClr val="tx1"/>
            </a:solidFill>
          </a:ln>
        </p:spPr>
        <p:txBody>
          <a:bodyPr>
            <a:normAutofit/>
          </a:bodyPr>
          <a:lstStyle/>
          <a:p>
            <a:pPr algn="ctr"/>
            <a:r>
              <a:rPr lang="en-GB" sz="1800" b="1" dirty="0">
                <a:solidFill>
                  <a:schemeClr val="bg1"/>
                </a:solidFill>
                <a:latin typeface="+mn-lt"/>
              </a:rPr>
              <a:t>Different ways of selecting subjects. </a:t>
            </a:r>
          </a:p>
        </p:txBody>
      </p:sp>
      <p:sp>
        <p:nvSpPr>
          <p:cNvPr id="4" name="Rectangle 3">
            <a:extLst>
              <a:ext uri="{FF2B5EF4-FFF2-40B4-BE49-F238E27FC236}">
                <a16:creationId xmlns:a16="http://schemas.microsoft.com/office/drawing/2014/main" id="{34C2524C-78DB-4B63-84F3-F8F6433CFD75}"/>
              </a:ext>
            </a:extLst>
          </p:cNvPr>
          <p:cNvSpPr/>
          <p:nvPr/>
        </p:nvSpPr>
        <p:spPr>
          <a:xfrm>
            <a:off x="225186" y="1728712"/>
            <a:ext cx="1214651" cy="627797"/>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Maths</a:t>
            </a:r>
          </a:p>
        </p:txBody>
      </p:sp>
      <p:sp>
        <p:nvSpPr>
          <p:cNvPr id="5" name="Rectangle 4">
            <a:extLst>
              <a:ext uri="{FF2B5EF4-FFF2-40B4-BE49-F238E27FC236}">
                <a16:creationId xmlns:a16="http://schemas.microsoft.com/office/drawing/2014/main" id="{7EECDC0A-8244-4370-8884-7A386983EEA5}"/>
              </a:ext>
            </a:extLst>
          </p:cNvPr>
          <p:cNvSpPr/>
          <p:nvPr/>
        </p:nvSpPr>
        <p:spPr>
          <a:xfrm>
            <a:off x="1956178" y="1728710"/>
            <a:ext cx="1214651" cy="627797"/>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Biology</a:t>
            </a:r>
          </a:p>
        </p:txBody>
      </p:sp>
      <p:sp>
        <p:nvSpPr>
          <p:cNvPr id="6" name="Rectangle 5">
            <a:extLst>
              <a:ext uri="{FF2B5EF4-FFF2-40B4-BE49-F238E27FC236}">
                <a16:creationId xmlns:a16="http://schemas.microsoft.com/office/drawing/2014/main" id="{B5992B0F-F65A-4B5E-88D3-9199DDB32909}"/>
              </a:ext>
            </a:extLst>
          </p:cNvPr>
          <p:cNvSpPr/>
          <p:nvPr/>
        </p:nvSpPr>
        <p:spPr>
          <a:xfrm>
            <a:off x="3687170" y="1728712"/>
            <a:ext cx="1214651" cy="627797"/>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Chemistry</a:t>
            </a:r>
          </a:p>
        </p:txBody>
      </p:sp>
      <p:sp>
        <p:nvSpPr>
          <p:cNvPr id="7" name="Rectangle 6">
            <a:extLst>
              <a:ext uri="{FF2B5EF4-FFF2-40B4-BE49-F238E27FC236}">
                <a16:creationId xmlns:a16="http://schemas.microsoft.com/office/drawing/2014/main" id="{5B333C24-6E17-429B-BA67-759374DAFF91}"/>
              </a:ext>
            </a:extLst>
          </p:cNvPr>
          <p:cNvSpPr/>
          <p:nvPr/>
        </p:nvSpPr>
        <p:spPr>
          <a:xfrm>
            <a:off x="5415887" y="1728710"/>
            <a:ext cx="1214651" cy="627797"/>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Physics</a:t>
            </a:r>
            <a:r>
              <a:rPr lang="en-GB" dirty="0"/>
              <a:t> </a:t>
            </a:r>
          </a:p>
        </p:txBody>
      </p:sp>
      <p:sp>
        <p:nvSpPr>
          <p:cNvPr id="8" name="Rectangle 7">
            <a:extLst>
              <a:ext uri="{FF2B5EF4-FFF2-40B4-BE49-F238E27FC236}">
                <a16:creationId xmlns:a16="http://schemas.microsoft.com/office/drawing/2014/main" id="{BCD92862-8153-4069-ADBB-1C6E3CF49DD4}"/>
              </a:ext>
            </a:extLst>
          </p:cNvPr>
          <p:cNvSpPr/>
          <p:nvPr/>
        </p:nvSpPr>
        <p:spPr>
          <a:xfrm>
            <a:off x="225186" y="3805445"/>
            <a:ext cx="1214651" cy="627797"/>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Maths</a:t>
            </a:r>
          </a:p>
        </p:txBody>
      </p:sp>
      <p:sp>
        <p:nvSpPr>
          <p:cNvPr id="9" name="Rectangle 8">
            <a:extLst>
              <a:ext uri="{FF2B5EF4-FFF2-40B4-BE49-F238E27FC236}">
                <a16:creationId xmlns:a16="http://schemas.microsoft.com/office/drawing/2014/main" id="{2816119E-9390-496E-B170-F44B022D13B7}"/>
              </a:ext>
            </a:extLst>
          </p:cNvPr>
          <p:cNvSpPr/>
          <p:nvPr/>
        </p:nvSpPr>
        <p:spPr>
          <a:xfrm>
            <a:off x="1953902" y="3803164"/>
            <a:ext cx="1214651" cy="627797"/>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Biology</a:t>
            </a:r>
          </a:p>
        </p:txBody>
      </p:sp>
      <p:sp>
        <p:nvSpPr>
          <p:cNvPr id="10" name="Rectangle 9">
            <a:extLst>
              <a:ext uri="{FF2B5EF4-FFF2-40B4-BE49-F238E27FC236}">
                <a16:creationId xmlns:a16="http://schemas.microsoft.com/office/drawing/2014/main" id="{B8D98302-2477-4BB3-A9BB-A10E6668C67F}"/>
              </a:ext>
            </a:extLst>
          </p:cNvPr>
          <p:cNvSpPr/>
          <p:nvPr/>
        </p:nvSpPr>
        <p:spPr>
          <a:xfrm>
            <a:off x="3682618" y="3803163"/>
            <a:ext cx="1214651" cy="627797"/>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Chemistry</a:t>
            </a:r>
          </a:p>
        </p:txBody>
      </p:sp>
      <p:sp>
        <p:nvSpPr>
          <p:cNvPr id="11" name="Rectangle 10">
            <a:extLst>
              <a:ext uri="{FF2B5EF4-FFF2-40B4-BE49-F238E27FC236}">
                <a16:creationId xmlns:a16="http://schemas.microsoft.com/office/drawing/2014/main" id="{C712AEF5-CF5E-4FEA-8236-AF1B659663E5}"/>
              </a:ext>
            </a:extLst>
          </p:cNvPr>
          <p:cNvSpPr/>
          <p:nvPr/>
        </p:nvSpPr>
        <p:spPr>
          <a:xfrm>
            <a:off x="5411334" y="3803162"/>
            <a:ext cx="1214651" cy="627797"/>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Art</a:t>
            </a:r>
            <a:r>
              <a:rPr lang="en-GB" dirty="0"/>
              <a:t> </a:t>
            </a:r>
          </a:p>
        </p:txBody>
      </p:sp>
      <p:sp>
        <p:nvSpPr>
          <p:cNvPr id="12" name="Rectangle 11">
            <a:extLst>
              <a:ext uri="{FF2B5EF4-FFF2-40B4-BE49-F238E27FC236}">
                <a16:creationId xmlns:a16="http://schemas.microsoft.com/office/drawing/2014/main" id="{3399513D-C38A-4696-BF07-492F04B80177}"/>
              </a:ext>
            </a:extLst>
          </p:cNvPr>
          <p:cNvSpPr/>
          <p:nvPr/>
        </p:nvSpPr>
        <p:spPr>
          <a:xfrm>
            <a:off x="225186" y="6455386"/>
            <a:ext cx="1214651" cy="627797"/>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Maths</a:t>
            </a:r>
          </a:p>
        </p:txBody>
      </p:sp>
      <p:sp>
        <p:nvSpPr>
          <p:cNvPr id="13" name="Rectangle 12">
            <a:extLst>
              <a:ext uri="{FF2B5EF4-FFF2-40B4-BE49-F238E27FC236}">
                <a16:creationId xmlns:a16="http://schemas.microsoft.com/office/drawing/2014/main" id="{2459C313-E432-4475-8025-672528D38948}"/>
              </a:ext>
            </a:extLst>
          </p:cNvPr>
          <p:cNvSpPr/>
          <p:nvPr/>
        </p:nvSpPr>
        <p:spPr>
          <a:xfrm>
            <a:off x="1953901" y="6455386"/>
            <a:ext cx="1214651" cy="627797"/>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Economics</a:t>
            </a:r>
          </a:p>
        </p:txBody>
      </p:sp>
      <p:sp>
        <p:nvSpPr>
          <p:cNvPr id="14" name="Rectangle 13">
            <a:extLst>
              <a:ext uri="{FF2B5EF4-FFF2-40B4-BE49-F238E27FC236}">
                <a16:creationId xmlns:a16="http://schemas.microsoft.com/office/drawing/2014/main" id="{0C6E21C3-85D6-43A4-B21C-914A20599CF8}"/>
              </a:ext>
            </a:extLst>
          </p:cNvPr>
          <p:cNvSpPr/>
          <p:nvPr/>
        </p:nvSpPr>
        <p:spPr>
          <a:xfrm>
            <a:off x="3682616" y="6455385"/>
            <a:ext cx="1214651" cy="627797"/>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Politics </a:t>
            </a:r>
          </a:p>
        </p:txBody>
      </p:sp>
      <p:sp>
        <p:nvSpPr>
          <p:cNvPr id="15" name="Rectangle 14">
            <a:extLst>
              <a:ext uri="{FF2B5EF4-FFF2-40B4-BE49-F238E27FC236}">
                <a16:creationId xmlns:a16="http://schemas.microsoft.com/office/drawing/2014/main" id="{7E18F71B-4ADC-4499-84E2-C2BBEC43222A}"/>
              </a:ext>
            </a:extLst>
          </p:cNvPr>
          <p:cNvSpPr/>
          <p:nvPr/>
        </p:nvSpPr>
        <p:spPr>
          <a:xfrm>
            <a:off x="5411331" y="6455384"/>
            <a:ext cx="1214651" cy="627797"/>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History</a:t>
            </a:r>
          </a:p>
        </p:txBody>
      </p:sp>
      <p:sp>
        <p:nvSpPr>
          <p:cNvPr id="16" name="Arrow: Left-Right 15">
            <a:extLst>
              <a:ext uri="{FF2B5EF4-FFF2-40B4-BE49-F238E27FC236}">
                <a16:creationId xmlns:a16="http://schemas.microsoft.com/office/drawing/2014/main" id="{7EE3D8BF-23D7-40E8-A960-72A33C5C1513}"/>
              </a:ext>
            </a:extLst>
          </p:cNvPr>
          <p:cNvSpPr/>
          <p:nvPr/>
        </p:nvSpPr>
        <p:spPr>
          <a:xfrm>
            <a:off x="1526270" y="6459826"/>
            <a:ext cx="375312" cy="195845"/>
          </a:xfrm>
          <a:prstGeom prst="leftRightArrow">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Arrow: Left-Right 16">
            <a:extLst>
              <a:ext uri="{FF2B5EF4-FFF2-40B4-BE49-F238E27FC236}">
                <a16:creationId xmlns:a16="http://schemas.microsoft.com/office/drawing/2014/main" id="{99E0FDAD-D8BD-443F-9A96-7EF3E113E069}"/>
              </a:ext>
            </a:extLst>
          </p:cNvPr>
          <p:cNvSpPr/>
          <p:nvPr/>
        </p:nvSpPr>
        <p:spPr>
          <a:xfrm>
            <a:off x="3237928" y="6887336"/>
            <a:ext cx="375312" cy="195845"/>
          </a:xfrm>
          <a:prstGeom prst="leftRightArrow">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Arrow: Left-Right 17">
            <a:extLst>
              <a:ext uri="{FF2B5EF4-FFF2-40B4-BE49-F238E27FC236}">
                <a16:creationId xmlns:a16="http://schemas.microsoft.com/office/drawing/2014/main" id="{24B93E71-78CF-48AC-8FCF-5BF535AB058F}"/>
              </a:ext>
            </a:extLst>
          </p:cNvPr>
          <p:cNvSpPr/>
          <p:nvPr/>
        </p:nvSpPr>
        <p:spPr>
          <a:xfrm>
            <a:off x="4946171" y="6455384"/>
            <a:ext cx="375312" cy="195845"/>
          </a:xfrm>
          <a:prstGeom prst="leftRightArrow">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Content Placeholder 2">
            <a:extLst>
              <a:ext uri="{FF2B5EF4-FFF2-40B4-BE49-F238E27FC236}">
                <a16:creationId xmlns:a16="http://schemas.microsoft.com/office/drawing/2014/main" id="{6B101C0A-E064-445D-A4E6-838359806E4B}"/>
              </a:ext>
            </a:extLst>
          </p:cNvPr>
          <p:cNvSpPr txBox="1">
            <a:spLocks/>
          </p:cNvSpPr>
          <p:nvPr/>
        </p:nvSpPr>
        <p:spPr>
          <a:xfrm>
            <a:off x="-13653" y="7760507"/>
            <a:ext cx="6871653" cy="4421994"/>
          </a:xfrm>
          <a:prstGeom prst="rect">
            <a:avLst/>
          </a:prstGeom>
          <a:solidFill>
            <a:schemeClr val="bg1">
              <a:lumMod val="85000"/>
            </a:schemeClr>
          </a:solidFill>
          <a:ln>
            <a:solidFill>
              <a:schemeClr val="tx1"/>
            </a:solidFill>
          </a:ln>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GB" sz="1400" b="1" u="sng" dirty="0"/>
              <a:t>Accountancy (also Banking/Finance/Insurance)</a:t>
            </a:r>
          </a:p>
          <a:p>
            <a:pPr marL="0" indent="0">
              <a:buNone/>
            </a:pPr>
            <a:r>
              <a:rPr lang="en-GB" sz="1200" dirty="0"/>
              <a:t>ESSENTIAL ADVANCED LEVEL QUALIFICATIONS</a:t>
            </a:r>
            <a:r>
              <a:rPr lang="en-GB" sz="1200" i="1" dirty="0"/>
              <a:t>: Usually none, although one or two universities require Mathematics.</a:t>
            </a:r>
          </a:p>
          <a:p>
            <a:pPr marL="0" indent="0">
              <a:buNone/>
            </a:pPr>
            <a:r>
              <a:rPr lang="en-GB" sz="1200" dirty="0"/>
              <a:t>USEFUL ADVANCED LEVEL QUALIFICATIONS: </a:t>
            </a:r>
            <a:r>
              <a:rPr lang="en-GB" sz="1200" i="1" dirty="0"/>
              <a:t>Mathematics, Business Studies and Economics.</a:t>
            </a:r>
          </a:p>
          <a:p>
            <a:pPr marL="0" indent="0">
              <a:buNone/>
            </a:pPr>
            <a:r>
              <a:rPr lang="en-GB" sz="1400" b="1" u="sng" dirty="0"/>
              <a:t>Aeronautical Engineering</a:t>
            </a:r>
          </a:p>
          <a:p>
            <a:pPr marL="0" indent="0">
              <a:buNone/>
            </a:pPr>
            <a:r>
              <a:rPr lang="en-GB" sz="1200" dirty="0"/>
              <a:t>ESSENTIAL ADVANCED LEVEL QUALIFICATIONS:</a:t>
            </a:r>
            <a:r>
              <a:rPr lang="en-GB" sz="1200" i="1" dirty="0"/>
              <a:t> Mathematics and usually Physics.</a:t>
            </a:r>
          </a:p>
          <a:p>
            <a:pPr marL="0" indent="0">
              <a:buNone/>
            </a:pPr>
            <a:r>
              <a:rPr lang="en-GB" sz="1200" dirty="0"/>
              <a:t>USEFUL ADVANCED LEVEL QUALIFICATIONS</a:t>
            </a:r>
            <a:r>
              <a:rPr lang="en-GB" sz="1200" i="1" dirty="0"/>
              <a:t>: Further Mathematics, Design Technology, Computing/Computer Science.</a:t>
            </a:r>
          </a:p>
          <a:p>
            <a:pPr marL="0" indent="0">
              <a:buNone/>
            </a:pPr>
            <a:r>
              <a:rPr lang="en-GB" sz="1400" b="1" u="sng" dirty="0"/>
              <a:t>American Studies</a:t>
            </a:r>
          </a:p>
          <a:p>
            <a:pPr marL="0" indent="0">
              <a:buNone/>
            </a:pPr>
            <a:r>
              <a:rPr lang="en-GB" sz="1200" dirty="0"/>
              <a:t>ESSENTIAL ADVANCED LEVEL QUALIFICATIONS</a:t>
            </a:r>
            <a:r>
              <a:rPr lang="en-GB" sz="1200" i="1" dirty="0"/>
              <a:t>: Requirements vary but English and/or History are often asked for.</a:t>
            </a:r>
          </a:p>
          <a:p>
            <a:pPr marL="0" indent="0">
              <a:buNone/>
            </a:pPr>
            <a:r>
              <a:rPr lang="en-GB" sz="1200" dirty="0"/>
              <a:t>USEFUL ADVANCED LEVEL QUALIFICATIONS: </a:t>
            </a:r>
            <a:r>
              <a:rPr lang="en-GB" sz="1200" i="1" dirty="0"/>
              <a:t>Politics</a:t>
            </a:r>
          </a:p>
          <a:p>
            <a:pPr marL="0" indent="0">
              <a:buNone/>
            </a:pPr>
            <a:r>
              <a:rPr lang="en-GB" sz="1400" b="1" u="sng" dirty="0"/>
              <a:t>Architecture</a:t>
            </a:r>
          </a:p>
          <a:p>
            <a:pPr marL="0" indent="0">
              <a:buNone/>
            </a:pPr>
            <a:r>
              <a:rPr lang="en-GB" sz="1200" dirty="0"/>
              <a:t>ESSENTIAL ADVANCED LEVEL QUALIFICATIONS</a:t>
            </a:r>
            <a:r>
              <a:rPr lang="en-GB" sz="1200" i="1" dirty="0"/>
              <a:t>: Some courses say they want an arts/science mix. Some may require Art.</a:t>
            </a:r>
          </a:p>
          <a:p>
            <a:pPr marL="0" indent="0">
              <a:buNone/>
            </a:pPr>
            <a:r>
              <a:rPr lang="en-GB" sz="1200" dirty="0"/>
              <a:t>USEFUL ADVANCED LEVEL QUALIFICATIONS: </a:t>
            </a:r>
            <a:r>
              <a:rPr lang="en-GB" sz="1200" i="1" dirty="0"/>
              <a:t>Art, Mathematics, Design Technology and Physics. AGCE or National Art and Design may also be useful at some universities. Do note that a portfolio of drawings and ideas may be asked for.</a:t>
            </a:r>
          </a:p>
        </p:txBody>
      </p:sp>
      <p:sp>
        <p:nvSpPr>
          <p:cNvPr id="20" name="Title 1">
            <a:extLst>
              <a:ext uri="{FF2B5EF4-FFF2-40B4-BE49-F238E27FC236}">
                <a16:creationId xmlns:a16="http://schemas.microsoft.com/office/drawing/2014/main" id="{C44972D6-7FA7-44DA-9405-5A0244385C1A}"/>
              </a:ext>
            </a:extLst>
          </p:cNvPr>
          <p:cNvSpPr txBox="1">
            <a:spLocks/>
          </p:cNvSpPr>
          <p:nvPr/>
        </p:nvSpPr>
        <p:spPr>
          <a:xfrm>
            <a:off x="-11374" y="7342496"/>
            <a:ext cx="6869374" cy="418011"/>
          </a:xfrm>
          <a:prstGeom prst="rect">
            <a:avLst/>
          </a:prstGeom>
          <a:solidFill>
            <a:schemeClr val="accent1">
              <a:lumMod val="50000"/>
            </a:schemeClr>
          </a:solidFill>
          <a:ln>
            <a:solidFill>
              <a:schemeClr val="tx1"/>
            </a:solidFill>
          </a:ln>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GB" sz="1800" b="1" dirty="0">
                <a:solidFill>
                  <a:schemeClr val="bg1"/>
                </a:solidFill>
              </a:rPr>
              <a:t>University Courses and Requirements</a:t>
            </a:r>
          </a:p>
        </p:txBody>
      </p:sp>
    </p:spTree>
    <p:extLst>
      <p:ext uri="{BB962C8B-B14F-4D97-AF65-F5344CB8AC3E}">
        <p14:creationId xmlns:p14="http://schemas.microsoft.com/office/powerpoint/2010/main" val="3510742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5529344-4262-4A4B-B826-503E1D246865}"/>
              </a:ext>
            </a:extLst>
          </p:cNvPr>
          <p:cNvSpPr txBox="1">
            <a:spLocks/>
          </p:cNvSpPr>
          <p:nvPr/>
        </p:nvSpPr>
        <p:spPr>
          <a:xfrm>
            <a:off x="0" y="0"/>
            <a:ext cx="6871653" cy="12192000"/>
          </a:xfrm>
          <a:prstGeom prst="rect">
            <a:avLst/>
          </a:prstGeom>
          <a:solidFill>
            <a:schemeClr val="bg1">
              <a:lumMod val="85000"/>
            </a:schemeClr>
          </a:solidFill>
          <a:ln>
            <a:solidFill>
              <a:schemeClr val="tx1"/>
            </a:solidFill>
          </a:ln>
        </p:spPr>
        <p:txBody>
          <a:bodyPr vert="horz" lIns="91440" tIns="45720" rIns="91440" bIns="45720" rtlCol="0">
            <a:normAutofit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GB" sz="1400" b="1" u="sng" dirty="0"/>
              <a:t>Art and Design</a:t>
            </a:r>
          </a:p>
          <a:p>
            <a:pPr marL="0" indent="0">
              <a:buNone/>
            </a:pPr>
            <a:r>
              <a:rPr lang="en-GB" sz="1200" dirty="0"/>
              <a:t>ESSENTIAL ADVANCED LEVEL QUALIFICATIONS</a:t>
            </a:r>
            <a:r>
              <a:rPr lang="en-GB" sz="1200" i="1" dirty="0"/>
              <a:t>: Art or Design Technology including AGCE/National (to give you the portfolio to get onto an Art Foundation Course, though sometimes AGCE/National Art and Design applicants go straight onto a degree).</a:t>
            </a:r>
          </a:p>
          <a:p>
            <a:pPr marL="0" indent="0">
              <a:buNone/>
            </a:pPr>
            <a:r>
              <a:rPr lang="en-GB" sz="1200" dirty="0"/>
              <a:t>USEFUL ADVANCED LEVEL QUALIFICATIONS</a:t>
            </a:r>
            <a:r>
              <a:rPr lang="en-GB" sz="1200" i="1" dirty="0"/>
              <a:t>: Design Technology, Art &amp; Design. Do note that most entrants onto Art and Design degrees will have done a one-year Art Foundation Course after completing Year 13.</a:t>
            </a:r>
          </a:p>
          <a:p>
            <a:pPr marL="0" indent="0">
              <a:buNone/>
            </a:pPr>
            <a:r>
              <a:rPr lang="en-GB" sz="1400" b="1" u="sng" dirty="0"/>
              <a:t>Biochemistry</a:t>
            </a:r>
          </a:p>
          <a:p>
            <a:pPr marL="0" indent="0">
              <a:buNone/>
            </a:pPr>
            <a:r>
              <a:rPr lang="en-GB" sz="1200" dirty="0"/>
              <a:t>ESSENTIAL ADVANCED LEVEL QUALIFICATIONS: </a:t>
            </a:r>
            <a:r>
              <a:rPr lang="en-GB" sz="1200" i="1" dirty="0"/>
              <a:t>Always Chemistry and some universities will say you must have Biology as well, while some will  say Chemistry plus one from Mathematics/Physics/ Biology. Doing Chemistry, Biology and Mathematics or Physics will keep all Biochemistry courses open to you.</a:t>
            </a:r>
          </a:p>
          <a:p>
            <a:pPr marL="0" indent="0">
              <a:buNone/>
            </a:pPr>
            <a:r>
              <a:rPr lang="en-GB" sz="1200" dirty="0"/>
              <a:t>USEFUL ADVANCED LEVEL QUALIFICATIONS</a:t>
            </a:r>
            <a:r>
              <a:rPr lang="en-GB" sz="1200" i="1" dirty="0"/>
              <a:t>: Biology, Mathematics, Further Mathematics, Physics, Computing/Computer Science.</a:t>
            </a:r>
          </a:p>
          <a:p>
            <a:pPr marL="0" indent="0">
              <a:buNone/>
            </a:pPr>
            <a:r>
              <a:rPr lang="en-GB" sz="1400" b="1" u="sng" dirty="0"/>
              <a:t>Biology</a:t>
            </a:r>
          </a:p>
          <a:p>
            <a:pPr marL="0" indent="0">
              <a:buNone/>
            </a:pPr>
            <a:r>
              <a:rPr lang="en-GB" sz="1200" i="1" dirty="0"/>
              <a:t>ESSENTIAL ADVANCED LEVEL QUALIFICATIONS: Biology, usually Chemistry. A few universities specify two sciences.</a:t>
            </a:r>
          </a:p>
          <a:p>
            <a:pPr marL="0" indent="0">
              <a:buNone/>
            </a:pPr>
            <a:r>
              <a:rPr lang="en-GB" sz="1200" i="1" dirty="0"/>
              <a:t>USEFUL ADVANCED LEVEL QUALIFICATIONS: Mathematics or Physics, Computing/Computer Science.</a:t>
            </a:r>
          </a:p>
          <a:p>
            <a:pPr marL="0" indent="0">
              <a:buNone/>
            </a:pPr>
            <a:r>
              <a:rPr lang="en-GB" sz="1400" b="1" u="sng" dirty="0"/>
              <a:t>Biomedical Sciences (including Medical Science)</a:t>
            </a:r>
          </a:p>
          <a:p>
            <a:pPr marL="0" indent="0">
              <a:buNone/>
            </a:pPr>
            <a:r>
              <a:rPr lang="en-GB" sz="1200" dirty="0"/>
              <a:t>ESSENTIAL ADVANCED LEVEL QUALIFICATIONS: </a:t>
            </a:r>
            <a:r>
              <a:rPr lang="en-GB" sz="1200" i="1" dirty="0"/>
              <a:t>Normally two from Biology, Chemistry, Mathematics and Physics. Chemistry is essential for some courses.</a:t>
            </a:r>
          </a:p>
          <a:p>
            <a:pPr marL="0" indent="0">
              <a:buNone/>
            </a:pPr>
            <a:r>
              <a:rPr lang="en-GB" sz="1200" dirty="0"/>
              <a:t>USEFUL ADVANCED LEVEL QUALIFICATIONS: </a:t>
            </a:r>
            <a:r>
              <a:rPr lang="en-GB" sz="1200" i="1" dirty="0"/>
              <a:t>Mathematics, Further Mathematics, Biology, Chemistry, Physics.</a:t>
            </a:r>
          </a:p>
          <a:p>
            <a:pPr marL="0" indent="0">
              <a:buNone/>
            </a:pPr>
            <a:r>
              <a:rPr lang="en-GB" sz="1400" b="1" u="sng" dirty="0"/>
              <a:t>Business Studies</a:t>
            </a:r>
          </a:p>
          <a:p>
            <a:pPr marL="0" indent="0">
              <a:buNone/>
            </a:pPr>
            <a:r>
              <a:rPr lang="en-GB" sz="1200" dirty="0"/>
              <a:t>ESSENTIAL ADVANCED LEVEL QUALIFICATIONS: </a:t>
            </a:r>
            <a:r>
              <a:rPr lang="en-GB" sz="1200" i="1" dirty="0"/>
              <a:t>None</a:t>
            </a:r>
          </a:p>
          <a:p>
            <a:pPr marL="0" indent="0">
              <a:buNone/>
            </a:pPr>
            <a:r>
              <a:rPr lang="en-GB" sz="1200" dirty="0"/>
              <a:t>USEFUL ADVANCED LEVEL QUALIFICATIONS: </a:t>
            </a:r>
            <a:r>
              <a:rPr lang="en-GB" sz="1200" i="1" dirty="0"/>
              <a:t>Mathematics, Business Studies and Economics</a:t>
            </a:r>
            <a:r>
              <a:rPr lang="en-GB" sz="1400" i="1" dirty="0"/>
              <a:t>.</a:t>
            </a:r>
          </a:p>
          <a:p>
            <a:pPr marL="0" indent="0">
              <a:buNone/>
            </a:pPr>
            <a:r>
              <a:rPr lang="en-GB" sz="1400" b="1" u="sng" dirty="0"/>
              <a:t>Chemistry</a:t>
            </a:r>
            <a:endParaRPr lang="en-GB" sz="1400" i="1" dirty="0"/>
          </a:p>
          <a:p>
            <a:pPr marL="0" indent="0">
              <a:buNone/>
            </a:pPr>
            <a:r>
              <a:rPr lang="en-GB" sz="1200" dirty="0"/>
              <a:t>ESSENTIAL ADVANCED LEVEL QUALIFICATIONS: </a:t>
            </a:r>
            <a:r>
              <a:rPr lang="en-GB" sz="1200" i="1" dirty="0"/>
              <a:t>Chemistry and occasionally Mathematics. Most courses require Chemistry and would like Mathematics and one other science subject (for example, Physics or Biology).</a:t>
            </a:r>
          </a:p>
          <a:p>
            <a:pPr marL="0" indent="0">
              <a:buNone/>
            </a:pPr>
            <a:r>
              <a:rPr lang="en-GB" sz="1200" dirty="0"/>
              <a:t>USEFUL ADVANCED LEVEL QUALIFICATIONS: </a:t>
            </a:r>
            <a:r>
              <a:rPr lang="en-GB" sz="1200" i="1" dirty="0"/>
              <a:t>Mathematics, Further Mathematics, Physics, Biology, Computing/Computer Science.</a:t>
            </a:r>
          </a:p>
          <a:p>
            <a:pPr marL="0" indent="0">
              <a:buNone/>
            </a:pPr>
            <a:r>
              <a:rPr lang="en-GB" sz="1400" b="1" u="sng" dirty="0"/>
              <a:t>Computer Science</a:t>
            </a:r>
          </a:p>
          <a:p>
            <a:pPr marL="0" indent="0">
              <a:buNone/>
            </a:pPr>
            <a:r>
              <a:rPr lang="en-GB" sz="1200" dirty="0"/>
              <a:t>ESSENTIAL ADVANCED LEVEL QUALIFICATIONS: </a:t>
            </a:r>
            <a:r>
              <a:rPr lang="en-GB" sz="1200" i="1" dirty="0"/>
              <a:t>For some courses, </a:t>
            </a:r>
            <a:r>
              <a:rPr lang="en-GB" sz="1200" i="1" dirty="0" err="1"/>
              <a:t>Mathematics.For</a:t>
            </a:r>
            <a:r>
              <a:rPr lang="en-GB" sz="1200" i="1" dirty="0"/>
              <a:t> some courses Computing/ Computer Science.</a:t>
            </a:r>
          </a:p>
          <a:p>
            <a:pPr marL="0" indent="0">
              <a:buNone/>
            </a:pPr>
            <a:r>
              <a:rPr lang="en-GB" sz="1200" dirty="0"/>
              <a:t>USEFUL ADVANCED LEVEL QUALIFICATIONS: </a:t>
            </a:r>
            <a:r>
              <a:rPr lang="en-GB" sz="1200" i="1" dirty="0"/>
              <a:t>Mathematics, Further Mathematics, Computing/Computer Science, Physics, Philosophy, ICT.</a:t>
            </a:r>
          </a:p>
          <a:p>
            <a:pPr marL="0" indent="0">
              <a:buNone/>
            </a:pPr>
            <a:r>
              <a:rPr lang="en-GB" sz="1400" b="1" u="sng" dirty="0"/>
              <a:t>Dentistry</a:t>
            </a:r>
          </a:p>
          <a:p>
            <a:pPr marL="0" indent="0">
              <a:buNone/>
            </a:pPr>
            <a:r>
              <a:rPr lang="en-GB" sz="1200" dirty="0"/>
              <a:t>ESSENTIAL ADVANCED LEVEL QUALIFICATIONS: </a:t>
            </a:r>
            <a:r>
              <a:rPr lang="en-GB" sz="1200" i="1" dirty="0"/>
              <a:t>Chemistry and Biology for most courses, but some require Mathematics or Physics as well.</a:t>
            </a:r>
          </a:p>
          <a:p>
            <a:pPr marL="0" indent="0">
              <a:buNone/>
            </a:pPr>
            <a:r>
              <a:rPr lang="en-GB" sz="1200" dirty="0"/>
              <a:t>USEFUL ADVANCED LEVEL QUALIFICATIONS</a:t>
            </a:r>
            <a:r>
              <a:rPr lang="en-GB" sz="1200" i="1" dirty="0"/>
              <a:t>: Mathematics, Physics, Further Mathematics.</a:t>
            </a:r>
          </a:p>
          <a:p>
            <a:pPr marL="0" indent="0">
              <a:buNone/>
            </a:pPr>
            <a:r>
              <a:rPr lang="en-GB" sz="1400" b="1" u="sng" dirty="0"/>
              <a:t>Drama</a:t>
            </a:r>
          </a:p>
          <a:p>
            <a:pPr marL="0" indent="0">
              <a:buNone/>
            </a:pPr>
            <a:r>
              <a:rPr lang="en-GB" sz="1200" dirty="0"/>
              <a:t>ESSENTIAL ADVANCED LEVEL QUALIFICATIONS: </a:t>
            </a:r>
            <a:r>
              <a:rPr lang="en-GB" sz="1200" i="1" dirty="0"/>
              <a:t>Some courses require English Literature and for a few courses English and/or Theatre Studies.</a:t>
            </a:r>
          </a:p>
          <a:p>
            <a:pPr marL="0" indent="0">
              <a:buNone/>
            </a:pPr>
            <a:r>
              <a:rPr lang="en-GB" sz="1200" dirty="0"/>
              <a:t>USEFUL ADVANCED LEVEL QUALIFICATIONS: </a:t>
            </a:r>
            <a:r>
              <a:rPr lang="en-GB" sz="1200" i="1" dirty="0"/>
              <a:t>English Literature, English Literature and Language, Theatre Studies.</a:t>
            </a:r>
          </a:p>
          <a:p>
            <a:pPr marL="0" indent="0">
              <a:buNone/>
            </a:pPr>
            <a:r>
              <a:rPr lang="en-GB" sz="1400" b="1" u="sng" dirty="0"/>
              <a:t>Economics</a:t>
            </a:r>
          </a:p>
          <a:p>
            <a:pPr marL="0" indent="0">
              <a:buNone/>
            </a:pPr>
            <a:r>
              <a:rPr lang="en-GB" sz="1200" dirty="0"/>
              <a:t>ESSENTIAL ADVANCED LEVEL QUALIFICATIONS: </a:t>
            </a:r>
            <a:r>
              <a:rPr lang="en-GB" sz="1200" i="1" dirty="0"/>
              <a:t>Usually Mathematics.</a:t>
            </a:r>
          </a:p>
          <a:p>
            <a:pPr marL="0" indent="0">
              <a:buNone/>
            </a:pPr>
            <a:r>
              <a:rPr lang="en-GB" sz="1200" dirty="0"/>
              <a:t>USEFUL ADVANCED LEVEL QUALIFICATIONS: </a:t>
            </a:r>
            <a:r>
              <a:rPr lang="en-GB" sz="1200" i="1" dirty="0"/>
              <a:t>Economics, Computing/Computer Science, History, Business Studies</a:t>
            </a:r>
          </a:p>
          <a:p>
            <a:pPr marL="0" indent="0">
              <a:buNone/>
            </a:pPr>
            <a:r>
              <a:rPr lang="en-GB" sz="1400" b="1" u="sng" dirty="0"/>
              <a:t>Engineering (General)</a:t>
            </a:r>
          </a:p>
          <a:p>
            <a:pPr marL="0" indent="0">
              <a:buNone/>
            </a:pPr>
            <a:r>
              <a:rPr lang="en-GB" sz="1200" dirty="0"/>
              <a:t>ESSENTIAL ADVANCED LEVEL QUALIFICATIONS: </a:t>
            </a:r>
            <a:r>
              <a:rPr lang="en-GB" sz="1200" i="1" dirty="0"/>
              <a:t>Mathematics and Physics.</a:t>
            </a:r>
          </a:p>
          <a:p>
            <a:pPr marL="0" indent="0">
              <a:buNone/>
            </a:pPr>
            <a:r>
              <a:rPr lang="en-GB" sz="1200" dirty="0"/>
              <a:t>USEFUL ADVANCED LEVEL QUALIFICATIONS: </a:t>
            </a:r>
            <a:r>
              <a:rPr lang="en-GB" sz="1200" i="1" dirty="0"/>
              <a:t>Further Mathematics, Design Technology, Computing/ Computer Science.</a:t>
            </a:r>
          </a:p>
          <a:p>
            <a:pPr marL="0" indent="0">
              <a:buNone/>
            </a:pPr>
            <a:r>
              <a:rPr lang="en-GB" sz="1400" b="1" u="sng" dirty="0"/>
              <a:t>English</a:t>
            </a:r>
            <a:endParaRPr lang="en-GB" sz="1400" i="1" dirty="0"/>
          </a:p>
          <a:p>
            <a:pPr marL="0" indent="0">
              <a:buNone/>
            </a:pPr>
            <a:r>
              <a:rPr lang="en-GB" sz="1200" dirty="0"/>
              <a:t>ESSENTIAL ADVANCED LEVEL QUALIFICATIONS: </a:t>
            </a:r>
            <a:r>
              <a:rPr lang="en-GB" sz="1200" i="1" dirty="0"/>
              <a:t>English Literature or combined English Language &amp; Literature (some courses will accept English Language).</a:t>
            </a:r>
          </a:p>
          <a:p>
            <a:pPr marL="0" indent="0">
              <a:buNone/>
            </a:pPr>
            <a:r>
              <a:rPr lang="en-GB" sz="1200" dirty="0"/>
              <a:t>USEFUL ADVANCED LEVEL QUALIFICATIONS</a:t>
            </a:r>
            <a:r>
              <a:rPr lang="en-GB" sz="1200" i="1" dirty="0"/>
              <a:t>: History, Religious Studies, a foreign language.</a:t>
            </a:r>
          </a:p>
        </p:txBody>
      </p:sp>
    </p:spTree>
    <p:extLst>
      <p:ext uri="{BB962C8B-B14F-4D97-AF65-F5344CB8AC3E}">
        <p14:creationId xmlns:p14="http://schemas.microsoft.com/office/powerpoint/2010/main" val="2133855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50D9C-6C5C-47E3-92DD-E80A9407CF5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1202D1B9-D74B-486D-9995-C1BBFC6BE915}"/>
              </a:ext>
            </a:extLst>
          </p:cNvPr>
          <p:cNvSpPr>
            <a:spLocks noGrp="1"/>
          </p:cNvSpPr>
          <p:nvPr>
            <p:ph idx="1"/>
          </p:nvPr>
        </p:nvSpPr>
        <p:spPr/>
        <p:txBody>
          <a:bodyPr/>
          <a:lstStyle/>
          <a:p>
            <a:endParaRPr lang="en-GB"/>
          </a:p>
        </p:txBody>
      </p:sp>
      <p:sp>
        <p:nvSpPr>
          <p:cNvPr id="4" name="Content Placeholder 2">
            <a:extLst>
              <a:ext uri="{FF2B5EF4-FFF2-40B4-BE49-F238E27FC236}">
                <a16:creationId xmlns:a16="http://schemas.microsoft.com/office/drawing/2014/main" id="{3D51AE42-159D-4C62-8E10-70A5231BAEB1}"/>
              </a:ext>
            </a:extLst>
          </p:cNvPr>
          <p:cNvSpPr txBox="1">
            <a:spLocks/>
          </p:cNvSpPr>
          <p:nvPr/>
        </p:nvSpPr>
        <p:spPr>
          <a:xfrm>
            <a:off x="-13653" y="0"/>
            <a:ext cx="6871653" cy="12192000"/>
          </a:xfrm>
          <a:prstGeom prst="rect">
            <a:avLst/>
          </a:prstGeom>
          <a:solidFill>
            <a:schemeClr val="bg1">
              <a:lumMod val="85000"/>
            </a:schemeClr>
          </a:solidFill>
          <a:ln>
            <a:solidFill>
              <a:schemeClr val="tx1"/>
            </a:solidFill>
          </a:ln>
        </p:spPr>
        <p:txBody>
          <a:bodyPr vert="horz" lIns="91440" tIns="45720" rIns="91440" bIns="45720" rtlCol="0">
            <a:normAutofit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GB" sz="1400" b="1" u="sng" dirty="0"/>
              <a:t>Foreign Language</a:t>
            </a:r>
          </a:p>
          <a:p>
            <a:pPr marL="0" indent="0">
              <a:buNone/>
            </a:pPr>
            <a:r>
              <a:rPr lang="en-GB" sz="1200" dirty="0"/>
              <a:t>ESSENTIAL ADVANCED LEVEL QUALIFICATIONS: </a:t>
            </a:r>
            <a:r>
              <a:rPr lang="en-GB" sz="1200" i="1" dirty="0"/>
              <a:t>The foreign language of choice particularly for French/Spanish/German</a:t>
            </a:r>
          </a:p>
          <a:p>
            <a:pPr marL="0" indent="0">
              <a:buNone/>
            </a:pPr>
            <a:r>
              <a:rPr lang="en-GB" sz="1200" dirty="0"/>
              <a:t>USEFUL ADVANCED LEVEL QUALIFICATIONS: </a:t>
            </a:r>
            <a:r>
              <a:rPr lang="en-GB" sz="1200" i="1" dirty="0"/>
              <a:t>Another Modern Foreign Language, English Literature, History, Politics.</a:t>
            </a:r>
          </a:p>
          <a:p>
            <a:pPr marL="0" indent="0">
              <a:buNone/>
            </a:pPr>
            <a:r>
              <a:rPr lang="en-GB" sz="1400" b="1" u="sng" dirty="0"/>
              <a:t>Geography</a:t>
            </a:r>
          </a:p>
          <a:p>
            <a:pPr marL="0" indent="0">
              <a:buNone/>
            </a:pPr>
            <a:r>
              <a:rPr lang="en-GB" sz="1200" dirty="0"/>
              <a:t>ESSENTIAL ADVANCED LEVEL QUALIFICATIONS: </a:t>
            </a:r>
            <a:r>
              <a:rPr lang="en-GB" sz="1200" i="1" dirty="0"/>
              <a:t>Most degrees require Geography.</a:t>
            </a:r>
          </a:p>
          <a:p>
            <a:pPr marL="0" indent="0">
              <a:buNone/>
            </a:pPr>
            <a:r>
              <a:rPr lang="en-GB" sz="1200" dirty="0"/>
              <a:t>USEFUL ADVANCED LEVEL QUALIFICATIONS: </a:t>
            </a:r>
            <a:r>
              <a:rPr lang="en-GB" sz="1200" i="1" dirty="0"/>
              <a:t>Some Geography BSc (science) degrees prefer one from Biology, Chemistry, Mathematics or Physics.</a:t>
            </a:r>
          </a:p>
          <a:p>
            <a:pPr marL="0" indent="0">
              <a:buNone/>
            </a:pPr>
            <a:r>
              <a:rPr lang="en-GB" sz="1400" b="1" u="sng" dirty="0"/>
              <a:t>History</a:t>
            </a:r>
          </a:p>
          <a:p>
            <a:pPr marL="0" indent="0">
              <a:buNone/>
            </a:pPr>
            <a:r>
              <a:rPr lang="en-GB" sz="1200" dirty="0"/>
              <a:t>ESSENTIAL ADVANCED LEVEL QUALIFICATIONS: </a:t>
            </a:r>
            <a:r>
              <a:rPr lang="en-GB" sz="1200" i="1" dirty="0"/>
              <a:t>Most degrees require History.</a:t>
            </a:r>
          </a:p>
          <a:p>
            <a:pPr marL="0" indent="0">
              <a:buNone/>
            </a:pPr>
            <a:r>
              <a:rPr lang="en-GB" sz="1200" dirty="0"/>
              <a:t>USEFUL ADVANCED LEVEL QUALIFICATIONS: </a:t>
            </a:r>
            <a:r>
              <a:rPr lang="en-GB" sz="1200" i="1" dirty="0"/>
              <a:t>Economics, English Literature, Philosophy, Politics, Sociology, Theology/ Religious Studies, a modern or classical language.</a:t>
            </a:r>
          </a:p>
          <a:p>
            <a:pPr marL="0" indent="0">
              <a:buNone/>
            </a:pPr>
            <a:r>
              <a:rPr lang="en-GB" sz="1400" b="1" u="sng" dirty="0"/>
              <a:t>Law</a:t>
            </a:r>
            <a:endParaRPr lang="en-GB" sz="1400" i="1" dirty="0"/>
          </a:p>
          <a:p>
            <a:pPr marL="0" indent="0">
              <a:buNone/>
            </a:pPr>
            <a:r>
              <a:rPr lang="en-GB" sz="1200" dirty="0"/>
              <a:t>ESSENTIAL ADVANCED LEVEL QUALIFICATIONS: </a:t>
            </a:r>
            <a:r>
              <a:rPr lang="en-GB" sz="1200" i="1" dirty="0"/>
              <a:t>Usually none, although a few universities require English.</a:t>
            </a:r>
          </a:p>
          <a:p>
            <a:pPr marL="0" indent="0">
              <a:buNone/>
            </a:pPr>
            <a:r>
              <a:rPr lang="en-GB" sz="1200" dirty="0"/>
              <a:t>USEFUL ADVANCED LEVEL QUALIFICATIONS: </a:t>
            </a:r>
            <a:r>
              <a:rPr lang="en-GB" sz="1200" i="1" dirty="0"/>
              <a:t>History; other facilitating subjects. There really are no essential subjects for Law. Maybe one choice should involve essay or report writing. History gives you good relevant skills for Law but is not essential.</a:t>
            </a:r>
          </a:p>
          <a:p>
            <a:pPr marL="0" indent="0">
              <a:buNone/>
            </a:pPr>
            <a:r>
              <a:rPr lang="en-GB" sz="1400" b="1" u="sng" dirty="0"/>
              <a:t>Mathematics</a:t>
            </a:r>
          </a:p>
          <a:p>
            <a:pPr marL="0" indent="0">
              <a:buNone/>
            </a:pPr>
            <a:r>
              <a:rPr lang="en-GB" sz="1200" dirty="0"/>
              <a:t>ESSENTIAL ADVANCED LEVEL QUALIFICATIONS: </a:t>
            </a:r>
            <a:r>
              <a:rPr lang="en-GB" sz="1200" i="1" dirty="0"/>
              <a:t>Mathematics and sometimes Further Mathematics.</a:t>
            </a:r>
          </a:p>
          <a:p>
            <a:pPr marL="0" indent="0">
              <a:buNone/>
            </a:pPr>
            <a:r>
              <a:rPr lang="en-GB" sz="1200" dirty="0"/>
              <a:t>USEFUL ADVANCED LEVEL QUALIFICATIONS: </a:t>
            </a:r>
            <a:r>
              <a:rPr lang="en-GB" sz="1200" i="1" dirty="0"/>
              <a:t>Further Mathematics, Physics, Computing/Computer Science.</a:t>
            </a:r>
          </a:p>
          <a:p>
            <a:pPr marL="0" indent="0">
              <a:buNone/>
            </a:pPr>
            <a:r>
              <a:rPr lang="en-GB" sz="1400" b="1" u="sng" dirty="0"/>
              <a:t>Media Studies (including Communication Studies)</a:t>
            </a:r>
            <a:endParaRPr lang="en-GB" sz="1400" i="1" dirty="0"/>
          </a:p>
          <a:p>
            <a:pPr marL="0" indent="0">
              <a:buNone/>
            </a:pPr>
            <a:r>
              <a:rPr lang="en-GB" sz="1200" dirty="0"/>
              <a:t>ESSENTIAL ADVANCED LEVEL QUALIFICATIONS: </a:t>
            </a:r>
            <a:r>
              <a:rPr lang="en-GB" sz="1200" i="1" dirty="0"/>
              <a:t>A few courses ask for English or Media Studies.</a:t>
            </a:r>
          </a:p>
          <a:p>
            <a:pPr marL="0" indent="0">
              <a:buNone/>
            </a:pPr>
            <a:r>
              <a:rPr lang="en-GB" sz="1200" dirty="0"/>
              <a:t>USEFUL ADVANCED LEVEL QUALIFICATIONS: </a:t>
            </a:r>
            <a:r>
              <a:rPr lang="en-GB" sz="1200" i="1" dirty="0"/>
              <a:t>English, Media Studies, Sociology, Psychology.</a:t>
            </a:r>
          </a:p>
          <a:p>
            <a:pPr marL="0" indent="0">
              <a:buNone/>
            </a:pPr>
            <a:r>
              <a:rPr lang="en-GB" sz="1400" b="1" u="sng" dirty="0"/>
              <a:t>Medicine</a:t>
            </a:r>
          </a:p>
          <a:p>
            <a:pPr marL="0" indent="0">
              <a:buNone/>
            </a:pPr>
            <a:r>
              <a:rPr lang="en-GB" sz="1200" dirty="0"/>
              <a:t>ESSENTIAL ADVANCED LEVEL QUALIFICATIONS: </a:t>
            </a:r>
            <a:r>
              <a:rPr lang="en-GB" sz="1200" i="1" dirty="0"/>
              <a:t>If you do Chemistry, Biology and one from Mathematics or Physics you will keep all the medical schools open to you. If you do Chemistry and Biology you will keep open the vast majority. If you do Chemistry and one from Mathematics and Physics you will limit your range of choices much more.</a:t>
            </a:r>
          </a:p>
          <a:p>
            <a:pPr marL="0" indent="0">
              <a:buNone/>
            </a:pPr>
            <a:r>
              <a:rPr lang="en-GB" sz="1200" dirty="0"/>
              <a:t>USEFUL ADVANCED LEVEL QUALIFICATIONS: </a:t>
            </a:r>
            <a:r>
              <a:rPr lang="en-GB" sz="1200" i="1" dirty="0"/>
              <a:t>Further Mathematics or a contrasting (non-science) subject, Computing/Computer Science.</a:t>
            </a:r>
          </a:p>
          <a:p>
            <a:pPr marL="0" indent="0">
              <a:buNone/>
            </a:pPr>
            <a:r>
              <a:rPr lang="en-GB" sz="1400" b="1" u="sng" dirty="0"/>
              <a:t>Music</a:t>
            </a:r>
          </a:p>
          <a:p>
            <a:pPr marL="0" indent="0">
              <a:buNone/>
            </a:pPr>
            <a:r>
              <a:rPr lang="en-GB" sz="1200" dirty="0"/>
              <a:t>ESSENTIAL ADVANCED LEVEL QUALIFICATIONS</a:t>
            </a:r>
            <a:r>
              <a:rPr lang="en-GB" sz="1200" i="1" dirty="0"/>
              <a:t>: For most traditional courses, Music and Grade VII/VIII, although some universities will consider candidates without A-level Music.</a:t>
            </a:r>
          </a:p>
          <a:p>
            <a:pPr marL="0" indent="0">
              <a:buNone/>
            </a:pPr>
            <a:r>
              <a:rPr lang="en-GB" sz="1200" dirty="0"/>
              <a:t>USEFUL ADVANCED LEVEL QUALIFICATIONS: </a:t>
            </a:r>
            <a:r>
              <a:rPr lang="en-GB" sz="1200" i="1" dirty="0"/>
              <a:t>Some universities have a preference for at least one essay-based subject</a:t>
            </a:r>
          </a:p>
          <a:p>
            <a:pPr marL="0" indent="0">
              <a:buNone/>
            </a:pPr>
            <a:r>
              <a:rPr lang="en-GB" sz="1400" b="1" u="sng" dirty="0"/>
              <a:t>Nursing and Midwifery</a:t>
            </a:r>
          </a:p>
          <a:p>
            <a:pPr marL="0" indent="0">
              <a:buNone/>
            </a:pPr>
            <a:r>
              <a:rPr lang="en-GB" sz="1200" dirty="0"/>
              <a:t>ESSENTIAL ADVANCED LEVEL QUALIFICATIONS: </a:t>
            </a:r>
            <a:r>
              <a:rPr lang="en-GB" sz="1200" i="1" dirty="0"/>
              <a:t>Usually Biology or another science.</a:t>
            </a:r>
          </a:p>
          <a:p>
            <a:pPr marL="0" indent="0">
              <a:buNone/>
            </a:pPr>
            <a:r>
              <a:rPr lang="en-GB" sz="1200" dirty="0"/>
              <a:t>USEFUL ADVANCED LEVEL QUALIFICATIONS</a:t>
            </a:r>
            <a:r>
              <a:rPr lang="en-GB" sz="1200" i="1" dirty="0"/>
              <a:t>: Biology, CACHE, Sociology, Psychology, Chemistry, Mathematics, Physics.</a:t>
            </a:r>
          </a:p>
          <a:p>
            <a:pPr marL="0" indent="0">
              <a:buNone/>
            </a:pPr>
            <a:r>
              <a:rPr lang="en-GB" sz="1400" b="1" u="sng" dirty="0"/>
              <a:t>Philosophy</a:t>
            </a:r>
          </a:p>
          <a:p>
            <a:pPr marL="0" indent="0">
              <a:buNone/>
            </a:pPr>
            <a:r>
              <a:rPr lang="en-GB" sz="1200" dirty="0"/>
              <a:t>ESSENTIAL ADVANCED LEVEL QUALIFICATIONS: </a:t>
            </a:r>
            <a:r>
              <a:rPr lang="en-GB" sz="1200" i="1" dirty="0"/>
              <a:t>None</a:t>
            </a:r>
          </a:p>
          <a:p>
            <a:pPr marL="0" indent="0">
              <a:buNone/>
            </a:pPr>
            <a:r>
              <a:rPr lang="en-GB" sz="1200" dirty="0"/>
              <a:t>USEFUL ADVANCED LEVEL QUALIFICATIONS: </a:t>
            </a:r>
            <a:r>
              <a:rPr lang="en-GB" sz="1200" i="1" dirty="0"/>
              <a:t>Mathematics, Physics, Philosophy and Religious Studies/Theology.</a:t>
            </a:r>
          </a:p>
          <a:p>
            <a:pPr marL="0" indent="0">
              <a:buNone/>
            </a:pPr>
            <a:r>
              <a:rPr lang="en-GB" sz="1400" b="1" u="sng" dirty="0"/>
              <a:t>Physics</a:t>
            </a:r>
          </a:p>
          <a:p>
            <a:pPr marL="0" indent="0">
              <a:buNone/>
            </a:pPr>
            <a:r>
              <a:rPr lang="en-GB" sz="1200" dirty="0"/>
              <a:t>ESSENTIAL ADVANCED LEVEL QUALIFICATIONS: </a:t>
            </a:r>
            <a:r>
              <a:rPr lang="en-GB" sz="1200" i="1" dirty="0"/>
              <a:t>Mathematics, Physics.</a:t>
            </a:r>
          </a:p>
          <a:p>
            <a:pPr marL="0" indent="0">
              <a:buNone/>
            </a:pPr>
            <a:r>
              <a:rPr lang="en-GB" sz="1200" dirty="0"/>
              <a:t>USEFUL ADVANCED LEVEL QUALIFICATIONS: </a:t>
            </a:r>
            <a:r>
              <a:rPr lang="en-GB" sz="1200" i="1" dirty="0"/>
              <a:t>Further Mathematics, Chemistry, Computing/Computer Science.</a:t>
            </a:r>
          </a:p>
          <a:p>
            <a:pPr marL="0" indent="0">
              <a:buNone/>
            </a:pPr>
            <a:r>
              <a:rPr lang="en-GB" sz="1400" b="1" u="sng" dirty="0"/>
              <a:t>Politics</a:t>
            </a:r>
          </a:p>
          <a:p>
            <a:pPr marL="0" indent="0">
              <a:buNone/>
            </a:pPr>
            <a:r>
              <a:rPr lang="en-GB" sz="1200" dirty="0"/>
              <a:t>ESSENTIAL ADVANCED LEVEL QUALIFICATIONS: </a:t>
            </a:r>
            <a:r>
              <a:rPr lang="en-GB" sz="1200" i="1" dirty="0"/>
              <a:t>Usually none</a:t>
            </a:r>
          </a:p>
          <a:p>
            <a:pPr marL="0" indent="0">
              <a:buNone/>
            </a:pPr>
            <a:r>
              <a:rPr lang="en-GB" sz="1200" dirty="0"/>
              <a:t>USEFUL ADVANCED LEVEL QUALIFICATIONS: </a:t>
            </a:r>
            <a:r>
              <a:rPr lang="en-GB" sz="1200" i="1" dirty="0"/>
              <a:t>Politics, History, Philosophy, Law, Sociology, Economics, English Literature, Religious Studies, Business Studies.</a:t>
            </a:r>
          </a:p>
          <a:p>
            <a:pPr marL="0" indent="0">
              <a:buNone/>
            </a:pPr>
            <a:endParaRPr lang="en-GB" sz="1200" i="1" dirty="0">
              <a:solidFill>
                <a:schemeClr val="accent4">
                  <a:lumMod val="75000"/>
                </a:schemeClr>
              </a:solidFill>
            </a:endParaRPr>
          </a:p>
        </p:txBody>
      </p:sp>
    </p:spTree>
    <p:extLst>
      <p:ext uri="{BB962C8B-B14F-4D97-AF65-F5344CB8AC3E}">
        <p14:creationId xmlns:p14="http://schemas.microsoft.com/office/powerpoint/2010/main" val="3700849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5E99F-AAFF-456B-909F-9C282E9B5261}"/>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BFAD4FC9-D2CC-4B6F-B0CD-75C2D3DCB760}"/>
              </a:ext>
            </a:extLst>
          </p:cNvPr>
          <p:cNvSpPr>
            <a:spLocks noGrp="1"/>
          </p:cNvSpPr>
          <p:nvPr>
            <p:ph idx="1"/>
          </p:nvPr>
        </p:nvSpPr>
        <p:spPr/>
        <p:txBody>
          <a:bodyPr/>
          <a:lstStyle/>
          <a:p>
            <a:endParaRPr lang="en-GB"/>
          </a:p>
        </p:txBody>
      </p:sp>
      <p:sp>
        <p:nvSpPr>
          <p:cNvPr id="4" name="Content Placeholder 2">
            <a:extLst>
              <a:ext uri="{FF2B5EF4-FFF2-40B4-BE49-F238E27FC236}">
                <a16:creationId xmlns:a16="http://schemas.microsoft.com/office/drawing/2014/main" id="{B10A5B0E-CB2F-4CCB-8BB4-EE560C1A1022}"/>
              </a:ext>
            </a:extLst>
          </p:cNvPr>
          <p:cNvSpPr txBox="1">
            <a:spLocks/>
          </p:cNvSpPr>
          <p:nvPr/>
        </p:nvSpPr>
        <p:spPr>
          <a:xfrm>
            <a:off x="-13653" y="0"/>
            <a:ext cx="6871653" cy="12192000"/>
          </a:xfrm>
          <a:prstGeom prst="rect">
            <a:avLst/>
          </a:prstGeom>
          <a:solidFill>
            <a:schemeClr val="bg1">
              <a:lumMod val="85000"/>
            </a:schemeClr>
          </a:solidFill>
          <a:ln>
            <a:solidFill>
              <a:schemeClr val="tx1"/>
            </a:solidFill>
          </a:ln>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GB" sz="1400" b="1" u="sng" dirty="0"/>
              <a:t>Psychology</a:t>
            </a:r>
          </a:p>
          <a:p>
            <a:pPr marL="0" indent="0">
              <a:buNone/>
            </a:pPr>
            <a:r>
              <a:rPr lang="en-GB" sz="1200" dirty="0"/>
              <a:t>ESSENTIAL ADVANCED LEVEL QUALIFICATIONS: </a:t>
            </a:r>
            <a:r>
              <a:rPr lang="en-GB" sz="1200" i="1" dirty="0"/>
              <a:t>A few courses ask for one from Biology, Chemistry, Mathematics, Physics.</a:t>
            </a:r>
          </a:p>
          <a:p>
            <a:pPr marL="0" indent="0">
              <a:buNone/>
            </a:pPr>
            <a:r>
              <a:rPr lang="en-GB" sz="1200" dirty="0"/>
              <a:t>USEFUL ADVANCED LEVEL QUALIFICATIONS: </a:t>
            </a:r>
            <a:r>
              <a:rPr lang="en-GB" sz="1200" i="1" dirty="0"/>
              <a:t>Biology, Mathematics, Psychology, Sociology, Computing/Computer Science.</a:t>
            </a:r>
          </a:p>
          <a:p>
            <a:pPr marL="0" indent="0">
              <a:buNone/>
            </a:pPr>
            <a:r>
              <a:rPr lang="en-GB" sz="1400" b="1" u="sng" dirty="0"/>
              <a:t>Sociology</a:t>
            </a:r>
          </a:p>
          <a:p>
            <a:pPr marL="0" indent="0">
              <a:buNone/>
            </a:pPr>
            <a:r>
              <a:rPr lang="en-GB" sz="1200" dirty="0"/>
              <a:t>ESSENTIAL ADVANCED LEVEL QUALIFICATIONS</a:t>
            </a:r>
            <a:r>
              <a:rPr lang="en-GB" sz="1200" i="1" dirty="0"/>
              <a:t>: None</a:t>
            </a:r>
          </a:p>
          <a:p>
            <a:pPr marL="0" indent="0">
              <a:buNone/>
            </a:pPr>
            <a:r>
              <a:rPr lang="en-GB" sz="1200" dirty="0"/>
              <a:t>USEFUL ADVANCED LEVEL QUALIFICATIONS</a:t>
            </a:r>
            <a:r>
              <a:rPr lang="en-GB" sz="1200" i="1" dirty="0"/>
              <a:t>: Sociology, Psychology, Geography, Computing/Computer Science.</a:t>
            </a:r>
          </a:p>
          <a:p>
            <a:pPr marL="0" indent="0">
              <a:buNone/>
            </a:pPr>
            <a:r>
              <a:rPr lang="en-GB" sz="1400" b="1" u="sng" dirty="0"/>
              <a:t>Sports Science/Physical Education</a:t>
            </a:r>
          </a:p>
          <a:p>
            <a:pPr marL="0" indent="0">
              <a:buNone/>
            </a:pPr>
            <a:r>
              <a:rPr lang="en-GB" sz="1200" dirty="0"/>
              <a:t>ESSENTIAL ADVANCED LEVEL QUALIFICATIONS: </a:t>
            </a:r>
            <a:r>
              <a:rPr lang="en-GB" sz="1200" i="1" dirty="0"/>
              <a:t>Many courses want to see one from Biology/Chemistry/Mathematics/Physics (some courses will treat Physical Education as a science equivalent).</a:t>
            </a:r>
          </a:p>
          <a:p>
            <a:pPr marL="0" indent="0">
              <a:buNone/>
            </a:pPr>
            <a:r>
              <a:rPr lang="en-GB" sz="1200" dirty="0"/>
              <a:t>USEFUL ADVANCED LEVEL QUALIFICATIONS: </a:t>
            </a:r>
            <a:r>
              <a:rPr lang="en-GB" sz="1200" i="1" dirty="0"/>
              <a:t>Physical Education, Psychology.</a:t>
            </a:r>
          </a:p>
          <a:p>
            <a:pPr marL="0" indent="0">
              <a:buNone/>
            </a:pPr>
            <a:r>
              <a:rPr lang="en-GB" sz="1400" b="1" u="sng" dirty="0"/>
              <a:t>Teacher Training (Primary and/or Secondary)</a:t>
            </a:r>
          </a:p>
          <a:p>
            <a:pPr marL="0" indent="0">
              <a:buNone/>
            </a:pPr>
            <a:r>
              <a:rPr lang="en-GB" sz="1200" dirty="0"/>
              <a:t>ESSENTIAL ADVANCED LEVEL QUALIFICATIONS</a:t>
            </a:r>
            <a:r>
              <a:rPr lang="en-GB" sz="1200" i="1" dirty="0"/>
              <a:t>: At least one from Art, Biology, Chemistry, Computing, Design and Technology, Drama (Theatre Studies), English, French, Geography, German, History, ICT, Italian, Mathematics, Music, Physics, Physical Education, Religious Studies (Theology), Spanish etc.  </a:t>
            </a:r>
          </a:p>
          <a:p>
            <a:pPr marL="0" indent="0">
              <a:buNone/>
            </a:pPr>
            <a:r>
              <a:rPr lang="en-GB" sz="1200" dirty="0"/>
              <a:t>USEFUL ADVANCED LEVEL QUALIFICATIONS</a:t>
            </a:r>
            <a:r>
              <a:rPr lang="en-GB" sz="1200" i="1" dirty="0"/>
              <a:t>: Another of the subjects listed above.</a:t>
            </a:r>
          </a:p>
          <a:p>
            <a:pPr marL="0" indent="0">
              <a:buNone/>
            </a:pPr>
            <a:r>
              <a:rPr lang="en-GB" sz="1400" b="1" u="sng" dirty="0"/>
              <a:t>Veterinary Science</a:t>
            </a:r>
          </a:p>
          <a:p>
            <a:pPr marL="0" indent="0">
              <a:buNone/>
            </a:pPr>
            <a:r>
              <a:rPr lang="en-GB" sz="1200" dirty="0"/>
              <a:t>ESSENTIAL ADVANCED LEVEL QUALIFICATIONS: </a:t>
            </a:r>
            <a:r>
              <a:rPr lang="en-GB" sz="1200" i="1" dirty="0"/>
              <a:t>You should do Chemistry and Biology and one from Mathematics/ Physics so that you have all universities open to you.:</a:t>
            </a:r>
          </a:p>
          <a:p>
            <a:pPr marL="0" indent="0">
              <a:buNone/>
            </a:pPr>
            <a:r>
              <a:rPr lang="en-GB" sz="1200" dirty="0"/>
              <a:t>USEFUL ADVANCED LEVEL QUALIFICATIONS: </a:t>
            </a:r>
            <a:r>
              <a:rPr lang="en-GB" sz="1200" i="1" dirty="0"/>
              <a:t>Further Mathematics</a:t>
            </a:r>
          </a:p>
          <a:p>
            <a:pPr marL="0" indent="0">
              <a:buNone/>
            </a:pPr>
            <a:endParaRPr lang="en-GB" sz="1200" i="1" dirty="0"/>
          </a:p>
          <a:p>
            <a:pPr marL="0" indent="0">
              <a:buNone/>
            </a:pPr>
            <a:endParaRPr lang="en-GB" sz="1200" i="1" dirty="0"/>
          </a:p>
          <a:p>
            <a:pPr marL="0" indent="0">
              <a:buNone/>
            </a:pPr>
            <a:r>
              <a:rPr lang="en-GB" sz="1200" i="1" dirty="0"/>
              <a:t>Need further information? Look at </a:t>
            </a:r>
            <a:r>
              <a:rPr lang="en-GB" sz="1200" i="1" dirty="0">
                <a:hlinkClick r:id="rId2">
                  <a:extLst>
                    <a:ext uri="{A12FA001-AC4F-418D-AE19-62706E023703}">
                      <ahyp:hlinkClr xmlns:ahyp="http://schemas.microsoft.com/office/drawing/2018/hyperlinkcolor" val="tx"/>
                    </a:ext>
                  </a:extLst>
                </a:hlinkClick>
              </a:rPr>
              <a:t>http://www.russellgroup.ac.uk/media/5272/informedchoices-print.pdf</a:t>
            </a:r>
            <a:endParaRPr lang="en-GB" sz="1200" i="1" dirty="0"/>
          </a:p>
          <a:p>
            <a:pPr marL="0" indent="0">
              <a:buNone/>
            </a:pPr>
            <a:endParaRPr lang="en-GB" sz="1200" i="1" dirty="0">
              <a:solidFill>
                <a:schemeClr val="accent4">
                  <a:lumMod val="75000"/>
                </a:schemeClr>
              </a:solidFill>
            </a:endParaRPr>
          </a:p>
          <a:p>
            <a:pPr marL="0" indent="0">
              <a:buNone/>
            </a:pPr>
            <a:endParaRPr lang="en-GB" sz="1200" i="1" dirty="0">
              <a:solidFill>
                <a:schemeClr val="accent4">
                  <a:lumMod val="75000"/>
                </a:schemeClr>
              </a:solidFill>
            </a:endParaRPr>
          </a:p>
        </p:txBody>
      </p:sp>
    </p:spTree>
    <p:extLst>
      <p:ext uri="{BB962C8B-B14F-4D97-AF65-F5344CB8AC3E}">
        <p14:creationId xmlns:p14="http://schemas.microsoft.com/office/powerpoint/2010/main" val="27065627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113</TotalTime>
  <Words>2164</Words>
  <Application>Microsoft Office PowerPoint</Application>
  <PresentationFormat>Widescreen</PresentationFormat>
  <Paragraphs>155</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The five-point plan for making your A-Level choices </vt:lpstr>
      <vt:lpstr>Different ways of selecting subjects.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five-point plan for making your A-Level choices</dc:title>
  <dc:creator>Mr M Porter</dc:creator>
  <cp:lastModifiedBy>Mr M Porter</cp:lastModifiedBy>
  <cp:revision>14</cp:revision>
  <dcterms:created xsi:type="dcterms:W3CDTF">2022-08-31T10:55:03Z</dcterms:created>
  <dcterms:modified xsi:type="dcterms:W3CDTF">2022-09-14T07:48:12Z</dcterms:modified>
</cp:coreProperties>
</file>