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1.xml" ContentType="application/vnd.openxmlformats-officedocument.theme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56" r:id="rId3"/>
    <p:sldId id="257" r:id="rId4"/>
    <p:sldId id="259" r:id="rId5"/>
    <p:sldId id="260" r:id="rId6"/>
    <p:sldId id="258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985" autoAdjust="0"/>
    <p:restoredTop sz="94660"/>
  </p:normalViewPr>
  <p:slideViewPr>
    <p:cSldViewPr snapToGrid="0">
      <p:cViewPr varScale="1">
        <p:scale>
          <a:sx n="85" d="100"/>
          <a:sy n="85" d="100"/>
        </p:scale>
        <p:origin x="48" y="23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13" Type="http://schemas.openxmlformats.org/officeDocument/2006/relationships/customXml" Target="../customXml/item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customXml" Target="../customXml/item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Relationship Id="rId14" Type="http://schemas.openxmlformats.org/officeDocument/2006/relationships/customXml" Target="../customXml/item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E1E561-7769-4425-B26D-6D207E126A8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951824D-C7EF-4122-9D33-4BFD040D2A0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4EDC5FF-4FD5-4ED3-B9E7-31370C8C2F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A60630-96DC-4E17-96C2-7693F02F5338}" type="datetimeFigureOut">
              <a:rPr lang="en-GB" smtClean="0"/>
              <a:t>01/05/2020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41B1FF4-F05C-4561-91AC-4DEA67AE12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EE905A3-CAC7-4C69-B488-62E7F4ECE6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0CEDF8-AE47-439D-ABD9-AC4104A73EE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703783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543716-66B5-4C32-AFFE-B3F9DCD28C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8330D6F-0B4C-4B11-9CF0-975B0253793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9C45A27-47C1-4AEC-BC4F-066AEC6A7B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A60630-96DC-4E17-96C2-7693F02F5338}" type="datetimeFigureOut">
              <a:rPr lang="en-GB" smtClean="0"/>
              <a:t>01/05/2020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AECC24D-7AE1-4CF8-AA07-DA6350B5F5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9DCE242-A075-4145-B85B-86A64DE8FE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0CEDF8-AE47-439D-ABD9-AC4104A73EE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089281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C0BBD4B-298F-4472-B2C8-17B40C311A8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EA2C03D-D53C-40EF-B876-6E179F63325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8A00FE1-562E-4FF9-A738-A27406E732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A60630-96DC-4E17-96C2-7693F02F5338}" type="datetimeFigureOut">
              <a:rPr lang="en-GB" smtClean="0"/>
              <a:t>01/05/2020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51BE441-F50A-480C-80D7-A36C19FA06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DDEF78C-65B6-41D4-85AB-725821B32F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0CEDF8-AE47-439D-ABD9-AC4104A73EE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585051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B7BCBA-D1EB-4383-AC18-C4D4DFD78C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AA18235-772C-4F46-9D07-D21C170E4A5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66FF5E9-AF09-4418-ABDC-7DD6799150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A60630-96DC-4E17-96C2-7693F02F5338}" type="datetimeFigureOut">
              <a:rPr lang="en-GB" smtClean="0"/>
              <a:t>01/05/2020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DD77F46-CD43-4D97-8E83-078BB80A60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6B1A9FF-A608-4178-B1CE-17C7508C07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0CEDF8-AE47-439D-ABD9-AC4104A73EE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760333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389273-58C8-42F1-B62C-5E623B8595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75C3335-15D6-41DC-9782-0C3F793AAC4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55E44AB-2FBD-4A81-854A-92FAFB0D24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A60630-96DC-4E17-96C2-7693F02F5338}" type="datetimeFigureOut">
              <a:rPr lang="en-GB" smtClean="0"/>
              <a:t>01/05/2020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4D4916A-9DC5-4A7B-BA05-5380B09E43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E407D99-9124-4CF4-9191-CBDFCB8F62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0CEDF8-AE47-439D-ABD9-AC4104A73EE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691896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ABB447-D61B-4259-8186-2D5E083AF9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FF69E91-ADD7-48DE-8CFE-C96B74EFC2F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BF70E25-EA32-41DD-9966-809DA579C93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B724B4E-D3B7-4945-A315-30B0413107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A60630-96DC-4E17-96C2-7693F02F5338}" type="datetimeFigureOut">
              <a:rPr lang="en-GB" smtClean="0"/>
              <a:t>01/05/2020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85E152F-6637-4528-A017-9C5BB2CE88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843BD29-CCD6-48C5-BD91-EB40CAB1A6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0CEDF8-AE47-439D-ABD9-AC4104A73EE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775998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A03D26-7830-49D9-A8CD-4863E09BD7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E219BAD-E80C-48D1-9EA8-6BEC7F81D96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87F6F96-F8FA-466A-ADF2-46C24BE90F6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1E3B322-0478-4FBF-8AA2-49B7BC528C0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97262EA-A84D-46F1-9C08-03B8457B442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97E16B0-549D-456C-89E6-BC9EC70255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A60630-96DC-4E17-96C2-7693F02F5338}" type="datetimeFigureOut">
              <a:rPr lang="en-GB" smtClean="0"/>
              <a:t>01/05/2020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F9A0EB8-CD1B-4594-BE16-D0CAFC79F6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D833118-7709-421C-9DA2-6C86AF28D1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0CEDF8-AE47-439D-ABD9-AC4104A73EE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846091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FB9029-CE56-4B5E-B554-237929E543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E887D69-8D1B-453A-8CA0-3AFD33DCAD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A60630-96DC-4E17-96C2-7693F02F5338}" type="datetimeFigureOut">
              <a:rPr lang="en-GB" smtClean="0"/>
              <a:t>01/05/2020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8DEDD64-95CB-4B80-B121-F24E9969F8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A55C4F1-AA8E-4F2A-B7D6-0FBA983DA7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0CEDF8-AE47-439D-ABD9-AC4104A73EE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38490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DF4665E-CCCD-4C08-AED3-6D2756A3EE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A60630-96DC-4E17-96C2-7693F02F5338}" type="datetimeFigureOut">
              <a:rPr lang="en-GB" smtClean="0"/>
              <a:t>01/05/2020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750DCC5-D25D-4C29-A7A2-1617AA71C2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91A2EEF-8612-4106-A8C4-84A131CB1E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0CEDF8-AE47-439D-ABD9-AC4104A73EE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414508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24E7C7-6C6B-4A80-B0A2-0CD13EE821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24A6F68-BB0B-4203-B890-98E23D3C59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1A0B471-79F1-4086-8F19-00B382CF3BD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1C3FE9F-B1D5-4BC1-B796-E28082FA19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A60630-96DC-4E17-96C2-7693F02F5338}" type="datetimeFigureOut">
              <a:rPr lang="en-GB" smtClean="0"/>
              <a:t>01/05/2020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57C6B0B-6482-4E0B-B888-855A6CAE1A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2CD9B19-62D5-4998-8B9F-692BEF42CF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0CEDF8-AE47-439D-ABD9-AC4104A73EE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507436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C08563-60C4-44DD-A813-24DEF4447D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D7A7F75-1DE6-44D0-9D00-016AF931015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9C4D080-D8B7-45AC-9FAC-08130AB75D7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635E022-AABD-4939-A7F1-44AAF6AEFB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A60630-96DC-4E17-96C2-7693F02F5338}" type="datetimeFigureOut">
              <a:rPr lang="en-GB" smtClean="0"/>
              <a:t>01/05/2020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9B8ED5F-4564-4BC3-9B0C-914F39296E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AA59016-80BD-49C1-9FA6-9AD165CC67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0CEDF8-AE47-439D-ABD9-AC4104A73EE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890314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A881531-04F5-4B6C-88ED-F3BFAF0C49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0680095-36E8-41F1-8C54-64AE1B10782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59E1759-32E0-4340-8DFC-F3268F47203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A60630-96DC-4E17-96C2-7693F02F5338}" type="datetimeFigureOut">
              <a:rPr lang="en-GB" smtClean="0"/>
              <a:t>01/05/2020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BF51840-CA30-43CF-9C18-5E9789E21A4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5EBCCC9-D48C-485A-941C-C774AD0D8FD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0CEDF8-AE47-439D-ABD9-AC4104A73EE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984443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g"/><Relationship Id="rId5" Type="http://schemas.openxmlformats.org/officeDocument/2006/relationships/image" Target="../media/image4.jpg"/><Relationship Id="rId4" Type="http://schemas.openxmlformats.org/officeDocument/2006/relationships/image" Target="../media/image3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hyperlink" Target="http://1.bp.blogspot.com/-hL3_R3sixMc/VkpZP_EtdXI/AAAAAAAAK4g/rQIIgIgtN1c/s1600/sweater.jpg" TargetMode="External"/><Relationship Id="rId3" Type="http://schemas.openxmlformats.org/officeDocument/2006/relationships/image" Target="../media/image9.jpg"/><Relationship Id="rId7" Type="http://schemas.openxmlformats.org/officeDocument/2006/relationships/image" Target="../media/image12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Relationship Id="rId6" Type="http://schemas.microsoft.com/office/2007/relationships/hdphoto" Target="../media/hdphoto1.wdp"/><Relationship Id="rId5" Type="http://schemas.openxmlformats.org/officeDocument/2006/relationships/image" Target="../media/image11.png"/><Relationship Id="rId10" Type="http://schemas.microsoft.com/office/2007/relationships/hdphoto" Target="../media/hdphoto2.wdp"/><Relationship Id="rId4" Type="http://schemas.openxmlformats.org/officeDocument/2006/relationships/image" Target="../media/image10.jpeg"/><Relationship Id="rId9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7C1DA372-F412-4AA4-B8D9-04CE68BFB907}"/>
              </a:ext>
            </a:extLst>
          </p:cNvPr>
          <p:cNvSpPr txBox="1"/>
          <p:nvPr/>
        </p:nvSpPr>
        <p:spPr>
          <a:xfrm>
            <a:off x="751716" y="566593"/>
            <a:ext cx="9901324" cy="55399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Drawing is an essential part of studying art. </a:t>
            </a:r>
          </a:p>
          <a:p>
            <a:endParaRPr lang="en-GB" sz="2400" dirty="0"/>
          </a:p>
          <a:p>
            <a:r>
              <a:rPr lang="en-GB" sz="2400" dirty="0"/>
              <a:t>It forms a core element of the practice of artists, designers and craftspeople. </a:t>
            </a:r>
          </a:p>
          <a:p>
            <a:endParaRPr lang="en-GB" sz="2400" dirty="0"/>
          </a:p>
          <a:p>
            <a:r>
              <a:rPr lang="en-GB" sz="2400" dirty="0"/>
              <a:t>Drawings can be done in a variety of media including pencil, pen, charcoal, wire and chalk and can incorporate many kinds of lines and marks.</a:t>
            </a:r>
          </a:p>
          <a:p>
            <a:endParaRPr lang="en-GB" sz="2400" dirty="0"/>
          </a:p>
          <a:p>
            <a:r>
              <a:rPr lang="en-GB" sz="2400" dirty="0"/>
              <a:t>Drawing can be used to show shape, form, texture and tone.</a:t>
            </a:r>
          </a:p>
          <a:p>
            <a:endParaRPr lang="en-GB" sz="2400" dirty="0"/>
          </a:p>
          <a:p>
            <a:r>
              <a:rPr lang="en-GB" sz="2400" dirty="0"/>
              <a:t>Being able to draw confidently will allow you to express and develop your ideas so we’ve set you five drawing tasks that will help you to hone your skills.</a:t>
            </a:r>
          </a:p>
          <a:p>
            <a:endParaRPr lang="en-GB" sz="2400" dirty="0"/>
          </a:p>
          <a:p>
            <a:r>
              <a:rPr lang="en-GB" sz="2400" dirty="0"/>
              <a:t>Don’t stress about them – they’re not going to be assessed. Just enjoy doing them.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930897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AC43D247-7E39-43EF-AF71-885EB12ACE5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496" y="735552"/>
            <a:ext cx="2332968" cy="4703164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B20E1936-2855-41A7-AB7D-083789D84C3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9246" y="493626"/>
            <a:ext cx="1492571" cy="2175343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4A066A5D-E8AA-423C-985E-17E63A335F67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142"/>
          <a:stretch/>
        </p:blipFill>
        <p:spPr>
          <a:xfrm>
            <a:off x="8611066" y="617992"/>
            <a:ext cx="2975623" cy="2607652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EDB88D48-5A45-4D27-A3EA-AEFDFA9AA82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33693" y="3565039"/>
            <a:ext cx="3028950" cy="3048000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960CF230-0E58-48E1-AFE6-92AF894F49A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8529" y="337991"/>
            <a:ext cx="2578608" cy="3429000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914292AA-5A0F-4A8D-8F0F-76CB35CDE226}"/>
              </a:ext>
            </a:extLst>
          </p:cNvPr>
          <p:cNvSpPr txBox="1"/>
          <p:nvPr/>
        </p:nvSpPr>
        <p:spPr>
          <a:xfrm>
            <a:off x="3231254" y="4050287"/>
            <a:ext cx="5146781" cy="246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/>
              <a:t>Your first task is to produce a pen drawing of an object using continuous line. </a:t>
            </a:r>
          </a:p>
          <a:p>
            <a:endParaRPr lang="en-GB" sz="1400" dirty="0"/>
          </a:p>
          <a:p>
            <a:r>
              <a:rPr lang="en-GB" sz="1400" dirty="0"/>
              <a:t>Be brave, don’t be tempted to draw the outline in pencil first. Put your pen on the paper and just keep drawing until you’ve finished. </a:t>
            </a:r>
          </a:p>
          <a:p>
            <a:endParaRPr lang="en-GB" sz="1400" dirty="0"/>
          </a:p>
          <a:p>
            <a:r>
              <a:rPr lang="en-GB" sz="1400" dirty="0"/>
              <a:t>To do this you’ll either need to go back over the lines you’ve already drawn or just draw a line that connects up to the part you’re working on next. </a:t>
            </a:r>
          </a:p>
          <a:p>
            <a:endParaRPr lang="en-GB" sz="1400" dirty="0"/>
          </a:p>
          <a:p>
            <a:r>
              <a:rPr lang="en-GB" sz="1400" dirty="0"/>
              <a:t>We’re looking for a lively energetic drawing. Have fun!</a:t>
            </a:r>
          </a:p>
        </p:txBody>
      </p:sp>
    </p:spTree>
    <p:extLst>
      <p:ext uri="{BB962C8B-B14F-4D97-AF65-F5344CB8AC3E}">
        <p14:creationId xmlns:p14="http://schemas.microsoft.com/office/powerpoint/2010/main" val="3007009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BAB4A0CA-3AEB-459A-AAA5-FE4802BAC56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327" y="426344"/>
            <a:ext cx="3590525" cy="5073845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C0FFBA46-2370-4FE2-9DC4-976628863B4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80088" y="500676"/>
            <a:ext cx="3537925" cy="4999514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495780A3-AF3A-4B2D-9F9A-430D24EB3BA3}"/>
              </a:ext>
            </a:extLst>
          </p:cNvPr>
          <p:cNvSpPr txBox="1"/>
          <p:nvPr/>
        </p:nvSpPr>
        <p:spPr>
          <a:xfrm>
            <a:off x="4729075" y="863912"/>
            <a:ext cx="3450037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Right </a:t>
            </a:r>
          </a:p>
          <a:p>
            <a:endParaRPr lang="en-GB" dirty="0"/>
          </a:p>
          <a:p>
            <a:r>
              <a:rPr lang="en-GB" dirty="0"/>
              <a:t>Task 2 –</a:t>
            </a:r>
          </a:p>
          <a:p>
            <a:endParaRPr lang="en-GB" dirty="0"/>
          </a:p>
          <a:p>
            <a:r>
              <a:rPr lang="en-GB" dirty="0"/>
              <a:t>Now that you’re (hopefully!) a bit braver you’re going to use the same technique to draw one of the rooms in your home.</a:t>
            </a:r>
          </a:p>
          <a:p>
            <a:endParaRPr lang="en-GB" dirty="0"/>
          </a:p>
          <a:p>
            <a:r>
              <a:rPr lang="en-GB" dirty="0"/>
              <a:t>Remember we’re looking for a lively energetic drawing using one continuous line from start to finish. </a:t>
            </a:r>
          </a:p>
          <a:p>
            <a:endParaRPr lang="en-GB" dirty="0"/>
          </a:p>
          <a:p>
            <a:r>
              <a:rPr lang="en-GB" dirty="0"/>
              <a:t>Look how this artist just moves the pen to the next section of the drawing. They don’t take the pen off the paper.   </a:t>
            </a:r>
          </a:p>
        </p:txBody>
      </p:sp>
    </p:spTree>
    <p:extLst>
      <p:ext uri="{BB962C8B-B14F-4D97-AF65-F5344CB8AC3E}">
        <p14:creationId xmlns:p14="http://schemas.microsoft.com/office/powerpoint/2010/main" val="392940577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BFEE0BDE-CB32-45ED-A02A-122ECBCB759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1466" y="186022"/>
            <a:ext cx="2881540" cy="3960442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FF9F91AD-BB77-4D28-A890-3A0CB67923A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918" y="2958243"/>
            <a:ext cx="2399543" cy="2995174"/>
          </a:xfrm>
          <a:prstGeom prst="rect">
            <a:avLst/>
          </a:prstGeom>
        </p:spPr>
      </p:pic>
      <p:pic>
        <p:nvPicPr>
          <p:cNvPr id="1026" name="Picture 2" descr="Vector yarn balls set. ">
            <a:extLst>
              <a:ext uri="{FF2B5EF4-FFF2-40B4-BE49-F238E27FC236}">
                <a16:creationId xmlns:a16="http://schemas.microsoft.com/office/drawing/2014/main" id="{87DC7F9D-BC86-4A36-A510-9B3B4014824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885" t="57000" r="8642" b="6724"/>
          <a:stretch/>
        </p:blipFill>
        <p:spPr bwMode="auto">
          <a:xfrm>
            <a:off x="448786" y="601104"/>
            <a:ext cx="3741748" cy="14753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0BAB53EA-B75F-4E0A-B2FB-33501B744F5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4805" y="3537484"/>
            <a:ext cx="3409403" cy="2981474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5910B476-3480-4FD9-8DBD-DE4F3C910ED5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365" b="46759"/>
          <a:stretch/>
        </p:blipFill>
        <p:spPr>
          <a:xfrm rot="5400000">
            <a:off x="6545769" y="801847"/>
            <a:ext cx="1675619" cy="1821145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C5BCF185-B419-458C-82D0-74293B1FD900}"/>
              </a:ext>
            </a:extLst>
          </p:cNvPr>
          <p:cNvSpPr txBox="1"/>
          <p:nvPr/>
        </p:nvSpPr>
        <p:spPr>
          <a:xfrm>
            <a:off x="9385182" y="514267"/>
            <a:ext cx="2098072" cy="59708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/>
              <a:t>For the third drawing task we want you to go to the other extreme and produce a tight detailed drawing. </a:t>
            </a:r>
          </a:p>
          <a:p>
            <a:endParaRPr lang="en-GB" sz="1400" dirty="0"/>
          </a:p>
          <a:p>
            <a:endParaRPr lang="en-GB" sz="1400" dirty="0"/>
          </a:p>
          <a:p>
            <a:r>
              <a:rPr lang="en-GB" sz="1400" dirty="0"/>
              <a:t>Ideas for objects to draw:-</a:t>
            </a:r>
          </a:p>
          <a:p>
            <a:endParaRPr lang="en-GB" sz="1400" dirty="0"/>
          </a:p>
          <a:p>
            <a:r>
              <a:rPr lang="en-GB" sz="1400" dirty="0"/>
              <a:t>Close up of a knitted jumper or cardigan</a:t>
            </a:r>
          </a:p>
          <a:p>
            <a:endParaRPr lang="en-GB" sz="1400" dirty="0"/>
          </a:p>
          <a:p>
            <a:r>
              <a:rPr lang="en-GB" sz="1400" dirty="0"/>
              <a:t>Hair</a:t>
            </a:r>
          </a:p>
          <a:p>
            <a:endParaRPr lang="en-GB" sz="1400" dirty="0"/>
          </a:p>
          <a:p>
            <a:r>
              <a:rPr lang="en-GB" sz="1400" dirty="0"/>
              <a:t>A ball of wool or string</a:t>
            </a:r>
          </a:p>
          <a:p>
            <a:endParaRPr lang="en-GB" sz="1400" dirty="0"/>
          </a:p>
          <a:p>
            <a:r>
              <a:rPr lang="en-GB" sz="1400" dirty="0"/>
              <a:t>For this drawing you’re allowed to draw the outline and basic details very lightly in pencil.  Then work in pen to add the details.</a:t>
            </a:r>
          </a:p>
          <a:p>
            <a:endParaRPr lang="en-GB" sz="1400" dirty="0"/>
          </a:p>
          <a:p>
            <a:r>
              <a:rPr lang="en-GB" sz="1400" dirty="0"/>
              <a:t>For this task we’re looking for precision and detail.</a:t>
            </a:r>
          </a:p>
          <a:p>
            <a:endParaRPr lang="en-GB" dirty="0"/>
          </a:p>
        </p:txBody>
      </p:sp>
      <p:pic>
        <p:nvPicPr>
          <p:cNvPr id="22" name="Picture 21">
            <a:hlinkClick r:id="rId8"/>
            <a:extLst>
              <a:ext uri="{FF2B5EF4-FFF2-40B4-BE49-F238E27FC236}">
                <a16:creationId xmlns:a16="http://schemas.microsoft.com/office/drawing/2014/main" id="{508CE491-3218-4123-A996-417BBFA1D3E4}"/>
              </a:ext>
            </a:extLst>
          </p:cNvPr>
          <p:cNvPicPr/>
          <p:nvPr/>
        </p:nvPicPr>
        <p:blipFill rotWithShape="1"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9492" t="32500" r="17983" b="15617"/>
          <a:stretch/>
        </p:blipFill>
        <p:spPr bwMode="auto">
          <a:xfrm>
            <a:off x="7115647" y="3060722"/>
            <a:ext cx="1523365" cy="316230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63699755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9582CDFC-7D66-4946-B6F3-F9957927B2E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4024" y="2474357"/>
            <a:ext cx="2889640" cy="3852853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FFBD5F9B-AF93-4E4E-973F-0CA611E62B5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128" y="4007123"/>
            <a:ext cx="3461833" cy="2320087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F444CC36-244B-4AD0-9D85-38F3A247B66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39860" y="659571"/>
            <a:ext cx="2674230" cy="5538858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85171EB4-642E-4A62-B1BA-BAA6543600C2}"/>
              </a:ext>
            </a:extLst>
          </p:cNvPr>
          <p:cNvSpPr txBox="1"/>
          <p:nvPr/>
        </p:nvSpPr>
        <p:spPr>
          <a:xfrm>
            <a:off x="645127" y="1187311"/>
            <a:ext cx="4078337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Your fourth task is produce a tonal drawing of an object.</a:t>
            </a:r>
          </a:p>
          <a:p>
            <a:endParaRPr lang="en-GB" dirty="0"/>
          </a:p>
          <a:p>
            <a:r>
              <a:rPr lang="en-GB" dirty="0"/>
              <a:t>When adding the tones you should only use straight lines. To make the drawing darker you can put the lines closer together or draw cross-hatching lines that go in the opposite direction.</a:t>
            </a:r>
          </a:p>
        </p:txBody>
      </p:sp>
    </p:spTree>
    <p:extLst>
      <p:ext uri="{BB962C8B-B14F-4D97-AF65-F5344CB8AC3E}">
        <p14:creationId xmlns:p14="http://schemas.microsoft.com/office/powerpoint/2010/main" val="81050645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1F74DAFE-6447-48CD-8894-126B5A1286A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8487" y="1037589"/>
            <a:ext cx="3333750" cy="466725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D721D06C-6041-41FC-892A-7B78BBA1C62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23" t="27567" r="9064"/>
          <a:stretch/>
        </p:blipFill>
        <p:spPr>
          <a:xfrm>
            <a:off x="4820707" y="1037589"/>
            <a:ext cx="3119057" cy="2668526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62F77F2F-62CC-4A60-B80A-24434A9D4E2A}"/>
              </a:ext>
            </a:extLst>
          </p:cNvPr>
          <p:cNvSpPr txBox="1"/>
          <p:nvPr/>
        </p:nvSpPr>
        <p:spPr>
          <a:xfrm>
            <a:off x="8583018" y="1028459"/>
            <a:ext cx="3119057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Your fifth and final task requires you to loosen up again.</a:t>
            </a:r>
          </a:p>
          <a:p>
            <a:endParaRPr lang="en-GB" dirty="0"/>
          </a:p>
          <a:p>
            <a:r>
              <a:rPr lang="en-GB" dirty="0"/>
              <a:t>First find a couple of plain objects (no patterns or labels) and do an outline pencil drawing of them. </a:t>
            </a:r>
          </a:p>
          <a:p>
            <a:endParaRPr lang="en-GB" dirty="0"/>
          </a:p>
          <a:p>
            <a:r>
              <a:rPr lang="en-GB" dirty="0"/>
              <a:t>Then working in pen add the tones using a loose circular motion. </a:t>
            </a:r>
          </a:p>
          <a:p>
            <a:endParaRPr lang="en-GB" dirty="0"/>
          </a:p>
          <a:p>
            <a:r>
              <a:rPr lang="en-GB" dirty="0"/>
              <a:t>Don’t get too carried away – remember that some areas will be very light so you need to press on lightly and build up the darker areas gradually. </a:t>
            </a:r>
          </a:p>
          <a:p>
            <a:endParaRPr lang="en-GB" dirty="0"/>
          </a:p>
          <a:p>
            <a:endParaRPr lang="en-GB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65A31736-FF4A-49AE-8E6B-9B550541E48B}"/>
              </a:ext>
            </a:extLst>
          </p:cNvPr>
          <p:cNvSpPr txBox="1"/>
          <p:nvPr/>
        </p:nvSpPr>
        <p:spPr>
          <a:xfrm>
            <a:off x="4895491" y="4232777"/>
            <a:ext cx="3119057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Remember to squint your eyes when you look at the objects and your drawing so that the position and darkness of the shadows are more obvious.</a:t>
            </a:r>
          </a:p>
        </p:txBody>
      </p:sp>
    </p:spTree>
    <p:extLst>
      <p:ext uri="{BB962C8B-B14F-4D97-AF65-F5344CB8AC3E}">
        <p14:creationId xmlns:p14="http://schemas.microsoft.com/office/powerpoint/2010/main" val="354900186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12EA12B3BE1BE409573C8159886D9F3" ma:contentTypeVersion="13" ma:contentTypeDescription="Create a new document." ma:contentTypeScope="" ma:versionID="f7d5a0d310663e6ac4bd15e9004fbd1f">
  <xsd:schema xmlns:xsd="http://www.w3.org/2001/XMLSchema" xmlns:xs="http://www.w3.org/2001/XMLSchema" xmlns:p="http://schemas.microsoft.com/office/2006/metadata/properties" xmlns:ns2="9959a3f0-abc4-44e3-974d-0d4c49b278cf" xmlns:ns3="223b3cbe-527c-40fa-af01-653aec224b9f" targetNamespace="http://schemas.microsoft.com/office/2006/metadata/properties" ma:root="true" ma:fieldsID="45873ee97d3b966e6218ba7988c4ad36" ns2:_="" ns3:_="">
    <xsd:import namespace="9959a3f0-abc4-44e3-974d-0d4c49b278cf"/>
    <xsd:import namespace="223b3cbe-527c-40fa-af01-653aec224b9f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Location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959a3f0-abc4-44e3-974d-0d4c49b278c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2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3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9" nillable="true" ma:displayName="Location" ma:internalName="MediaServiceLocation" ma:readOnly="true">
      <xsd:simpleType>
        <xsd:restriction base="dms:Text"/>
      </xsd:simpleType>
    </xsd:element>
    <xsd:element name="MediaLengthInSeconds" ma:index="20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23b3cbe-527c-40fa-af01-653aec224b9f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810FD97A-8223-4135-89E1-1A44803905F6}"/>
</file>

<file path=customXml/itemProps2.xml><?xml version="1.0" encoding="utf-8"?>
<ds:datastoreItem xmlns:ds="http://schemas.openxmlformats.org/officeDocument/2006/customXml" ds:itemID="{6BE57403-BD1B-4FB8-BB77-F6134DF56877}"/>
</file>

<file path=customXml/itemProps3.xml><?xml version="1.0" encoding="utf-8"?>
<ds:datastoreItem xmlns:ds="http://schemas.openxmlformats.org/officeDocument/2006/customXml" ds:itemID="{FF7D3009-5E82-4158-B104-6FBD9D9F6358}"/>
</file>

<file path=docProps/app.xml><?xml version="1.0" encoding="utf-8"?>
<Properties xmlns="http://schemas.openxmlformats.org/officeDocument/2006/extended-properties" xmlns:vt="http://schemas.openxmlformats.org/officeDocument/2006/docPropsVTypes">
  <TotalTime>280</TotalTime>
  <Words>499</Words>
  <Application>Microsoft Office PowerPoint</Application>
  <PresentationFormat>Widescreen</PresentationFormat>
  <Paragraphs>52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Elaine</dc:creator>
  <cp:lastModifiedBy>Elaine</cp:lastModifiedBy>
  <cp:revision>36</cp:revision>
  <dcterms:created xsi:type="dcterms:W3CDTF">2020-05-01T08:19:55Z</dcterms:created>
  <dcterms:modified xsi:type="dcterms:W3CDTF">2020-05-01T12:59:58Z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0x010100312EA12B3BE1BE409573C8159886D9F3</vt:lpwstr>
  </property>
  <property fmtid="{D5CDD505-2E9C-101B-9397-08002B2CF9AE}" pid="3" name="Order">
    <vt:r8>16400</vt:r8>
  </property>
  <property fmtid="{D5CDD505-2E9C-101B-9397-08002B2CF9AE}" pid="4" name="_ExtendedDescription">
    <vt:lpwstr/>
  </property>
  <property fmtid="{D5CDD505-2E9C-101B-9397-08002B2CF9AE}" pid="5" name="_SourceUrl">
    <vt:lpwstr/>
  </property>
  <property fmtid="{D5CDD505-2E9C-101B-9397-08002B2CF9AE}" pid="6" name="_SharedFileIndex">
    <vt:lpwstr/>
  </property>
  <property fmtid="{D5CDD505-2E9C-101B-9397-08002B2CF9AE}" pid="7" name="ComplianceAssetId">
    <vt:lpwstr/>
  </property>
  <property fmtid="{D5CDD505-2E9C-101B-9397-08002B2CF9AE}" pid="8" name="xd_Signature">
    <vt:bool>false</vt:bool>
  </property>
  <property fmtid="{D5CDD505-2E9C-101B-9397-08002B2CF9AE}" pid="9" name="xd_ProgID">
    <vt:lpwstr/>
  </property>
  <property fmtid="{D5CDD505-2E9C-101B-9397-08002B2CF9AE}" pid="10" name="TriggerFlowInfo">
    <vt:lpwstr/>
  </property>
  <property fmtid="{D5CDD505-2E9C-101B-9397-08002B2CF9AE}" pid="11" name="TemplateUrl">
    <vt:lpwstr/>
  </property>
</Properties>
</file>