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2"/>
  </p:notesMasterIdLst>
  <p:sldIdLst>
    <p:sldId id="256" r:id="rId5"/>
    <p:sldId id="343" r:id="rId6"/>
    <p:sldId id="361" r:id="rId7"/>
    <p:sldId id="360" r:id="rId8"/>
    <p:sldId id="357" r:id="rId9"/>
    <p:sldId id="358" r:id="rId10"/>
    <p:sldId id="348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2CE6A30-9261-7129-3AE9-894A5BCF82DA}" v="2" dt="2021-01-31T21:16:20.313"/>
    <p1510:client id="{C5813E9C-95F4-12DC-BA10-4688103F0F94}" v="5" dt="2021-03-23T08:12:40.985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74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notesMaster" Target="notesMasters/notesMaster1.xml"/><Relationship Id="rId17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theme" Target="theme/theme1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5425EFA-C03E-4867-9463-B067F13FEF24}" type="datetimeFigureOut">
              <a:rPr lang="en-GB" smtClean="0"/>
              <a:t>03/02/2023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08E4CD8-1EED-46BA-84C4-FEB0AC65BE0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093708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EFD749-847F-4C08-9511-E4D1CC92CD08}" type="datetimeFigureOut">
              <a:rPr lang="en-GB" smtClean="0"/>
              <a:t>03/02/2023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541414-EEEE-41B7-9A00-FC09CD36346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674345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EFD749-847F-4C08-9511-E4D1CC92CD08}" type="datetimeFigureOut">
              <a:rPr lang="en-GB" smtClean="0"/>
              <a:t>03/02/2023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541414-EEEE-41B7-9A00-FC09CD36346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880158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EFD749-847F-4C08-9511-E4D1CC92CD08}" type="datetimeFigureOut">
              <a:rPr lang="en-GB" smtClean="0"/>
              <a:t>03/02/2023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541414-EEEE-41B7-9A00-FC09CD36346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690997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EFD749-847F-4C08-9511-E4D1CC92CD08}" type="datetimeFigureOut">
              <a:rPr lang="en-GB" smtClean="0"/>
              <a:t>03/02/2023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541414-EEEE-41B7-9A00-FC09CD36346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800621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EFD749-847F-4C08-9511-E4D1CC92CD08}" type="datetimeFigureOut">
              <a:rPr lang="en-GB" smtClean="0"/>
              <a:t>03/02/2023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541414-EEEE-41B7-9A00-FC09CD36346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436798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EFD749-847F-4C08-9511-E4D1CC92CD08}" type="datetimeFigureOut">
              <a:rPr lang="en-GB" smtClean="0"/>
              <a:t>03/02/2023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541414-EEEE-41B7-9A00-FC09CD36346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347860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EFD749-847F-4C08-9511-E4D1CC92CD08}" type="datetimeFigureOut">
              <a:rPr lang="en-GB" smtClean="0"/>
              <a:t>03/02/2023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541414-EEEE-41B7-9A00-FC09CD36346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90412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EFD749-847F-4C08-9511-E4D1CC92CD08}" type="datetimeFigureOut">
              <a:rPr lang="en-GB" smtClean="0"/>
              <a:t>03/02/2023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541414-EEEE-41B7-9A00-FC09CD36346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525211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EFD749-847F-4C08-9511-E4D1CC92CD08}" type="datetimeFigureOut">
              <a:rPr lang="en-GB" smtClean="0"/>
              <a:t>03/02/2023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541414-EEEE-41B7-9A00-FC09CD36346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579971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EFD749-847F-4C08-9511-E4D1CC92CD08}" type="datetimeFigureOut">
              <a:rPr lang="en-GB" smtClean="0"/>
              <a:t>03/02/2023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541414-EEEE-41B7-9A00-FC09CD36346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327231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EFD749-847F-4C08-9511-E4D1CC92CD08}" type="datetimeFigureOut">
              <a:rPr lang="en-GB" smtClean="0"/>
              <a:t>03/02/2023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541414-EEEE-41B7-9A00-FC09CD36346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599114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EFD749-847F-4C08-9511-E4D1CC92CD08}" type="datetimeFigureOut">
              <a:rPr lang="en-GB" smtClean="0"/>
              <a:t>03/02/2023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541414-EEEE-41B7-9A00-FC09CD36346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655619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E91DC736-0EF8-4F87-9146-EBF1D2EE4D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441" r="9089" b="9049"/>
          <a:stretch/>
        </p:blipFill>
        <p:spPr>
          <a:xfrm>
            <a:off x="3523488" y="10"/>
            <a:ext cx="8668512" cy="685799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097CD68E-23E3-4007-8847-CD0944C4F7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756601" cy="6858000"/>
          </a:xfrm>
          <a:prstGeom prst="rect">
            <a:avLst/>
          </a:prstGeom>
          <a:gradFill>
            <a:gsLst>
              <a:gs pos="58000">
                <a:schemeClr val="bg1"/>
              </a:gs>
              <a:gs pos="35000">
                <a:schemeClr val="bg1">
                  <a:alpha val="79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7981" y="1122363"/>
            <a:ext cx="9588732" cy="3204134"/>
          </a:xfrm>
        </p:spPr>
        <p:txBody>
          <a:bodyPr anchor="b">
            <a:normAutofit fontScale="90000"/>
          </a:bodyPr>
          <a:lstStyle/>
          <a:p>
            <a:pPr algn="l"/>
            <a:br>
              <a:rPr lang="en-GB" sz="3000" dirty="0"/>
            </a:br>
            <a:br>
              <a:rPr lang="en-GB" sz="3000" dirty="0"/>
            </a:br>
            <a:br>
              <a:rPr lang="en-GB" sz="3000" dirty="0"/>
            </a:br>
            <a:br>
              <a:rPr lang="en-GB" sz="3000" dirty="0"/>
            </a:br>
            <a:r>
              <a:rPr lang="en-GB" dirty="0"/>
              <a:t>Year  9</a:t>
            </a:r>
            <a:br>
              <a:rPr lang="en-GB" dirty="0"/>
            </a:br>
            <a:r>
              <a:rPr lang="en-GB" dirty="0"/>
              <a:t>GCSE Options &amp;</a:t>
            </a:r>
            <a:br>
              <a:rPr lang="en-GB" dirty="0"/>
            </a:br>
            <a:r>
              <a:rPr lang="en-GB" dirty="0"/>
              <a:t>Course Counselling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7980" y="4872922"/>
            <a:ext cx="4023359" cy="1208141"/>
          </a:xfrm>
        </p:spPr>
        <p:txBody>
          <a:bodyPr>
            <a:normAutofit/>
          </a:bodyPr>
          <a:lstStyle/>
          <a:p>
            <a:pPr algn="l"/>
            <a:r>
              <a:rPr lang="en-GB" sz="2000" dirty="0"/>
              <a:t>Spring 2023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59921" y="346791"/>
            <a:ext cx="146304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1029" y="4546920"/>
            <a:ext cx="397764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74073" y="523702"/>
            <a:ext cx="1080654" cy="40732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593984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10">
            <a:extLst>
              <a:ext uri="{FF2B5EF4-FFF2-40B4-BE49-F238E27FC236}">
                <a16:creationId xmlns:a16="http://schemas.microsoft.com/office/drawing/2014/main" id="{860508D2-2DB6-4956-885E-53DFDAD4E2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6051" y="981076"/>
            <a:ext cx="9432925" cy="5876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0" name="Title 11">
            <a:extLst>
              <a:ext uri="{FF2B5EF4-FFF2-40B4-BE49-F238E27FC236}">
                <a16:creationId xmlns:a16="http://schemas.microsoft.com/office/drawing/2014/main" id="{68552E3A-37CE-481E-8A0B-4C05F8F7875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524000" y="195948"/>
            <a:ext cx="9144000" cy="646331"/>
          </a:xfrm>
        </p:spPr>
        <p:txBody>
          <a:bodyPr>
            <a:spAutoFit/>
          </a:bodyPr>
          <a:lstStyle/>
          <a:p>
            <a:r>
              <a:rPr lang="en-GB" altLang="en-US" sz="4000" b="1" dirty="0">
                <a:solidFill>
                  <a:schemeClr val="bg1"/>
                </a:solidFill>
                <a:latin typeface="Calibri" panose="020F0502020204030204" pitchFamily="34" charset="0"/>
              </a:rPr>
              <a:t>GCSE Core</a:t>
            </a:r>
            <a:endParaRPr lang="en-GB" altLang="en-US" sz="4000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9221" name="Rectangle 6">
            <a:extLst>
              <a:ext uri="{FF2B5EF4-FFF2-40B4-BE49-F238E27FC236}">
                <a16:creationId xmlns:a16="http://schemas.microsoft.com/office/drawing/2014/main" id="{D703EBE3-8DD8-4D36-AB8C-35AE04387CF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0" y="2873376"/>
            <a:ext cx="9144000" cy="430887"/>
          </a:xfrm>
          <a:prstGeom prst="rect">
            <a:avLst/>
          </a:prstGeom>
          <a:solidFill>
            <a:srgbClr val="F9F9F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2800"/>
          </a:p>
        </p:txBody>
      </p:sp>
      <p:sp>
        <p:nvSpPr>
          <p:cNvPr id="9222" name="Rectangle 7">
            <a:extLst>
              <a:ext uri="{FF2B5EF4-FFF2-40B4-BE49-F238E27FC236}">
                <a16:creationId xmlns:a16="http://schemas.microsoft.com/office/drawing/2014/main" id="{62F396BE-3489-415E-BF79-10336C02484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0" y="2873375"/>
            <a:ext cx="9144000" cy="523220"/>
          </a:xfrm>
          <a:prstGeom prst="rect">
            <a:avLst/>
          </a:prstGeom>
          <a:solidFill>
            <a:srgbClr val="F9F9F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2800"/>
          </a:p>
        </p:txBody>
      </p:sp>
      <p:sp>
        <p:nvSpPr>
          <p:cNvPr id="9223" name="Rectangle 8">
            <a:extLst>
              <a:ext uri="{FF2B5EF4-FFF2-40B4-BE49-F238E27FC236}">
                <a16:creationId xmlns:a16="http://schemas.microsoft.com/office/drawing/2014/main" id="{7563D1AB-4721-440F-B658-0E066E2CDBF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0" y="2873375"/>
            <a:ext cx="9144000" cy="523220"/>
          </a:xfrm>
          <a:prstGeom prst="rect">
            <a:avLst/>
          </a:prstGeom>
          <a:solidFill>
            <a:srgbClr val="F9F9F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2800"/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1526FBCE-ACFC-4559-97A3-3E8E06CE5E0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01314843"/>
              </p:ext>
            </p:extLst>
          </p:nvPr>
        </p:nvGraphicFramePr>
        <p:xfrm>
          <a:off x="2455864" y="1577975"/>
          <a:ext cx="7229475" cy="2590800"/>
        </p:xfrm>
        <a:graphic>
          <a:graphicData uri="http://schemas.openxmlformats.org/drawingml/2006/table">
            <a:tbl>
              <a:tblPr firstRow="1" bandRow="1">
                <a:tableStyleId>{3C2FFA5D-87B4-456A-9821-1D502468CF0F}</a:tableStyleId>
              </a:tblPr>
              <a:tblGrid>
                <a:gridCol w="72294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2800" b="1" dirty="0">
                          <a:solidFill>
                            <a:sysClr val="windowText" lastClr="000000"/>
                          </a:solidFill>
                        </a:rPr>
                        <a:t>English Language</a:t>
                      </a:r>
                      <a:r>
                        <a:rPr lang="en-GB" sz="2800" b="1" baseline="0" dirty="0">
                          <a:solidFill>
                            <a:sysClr val="windowText" lastClr="000000"/>
                          </a:solidFill>
                        </a:rPr>
                        <a:t> and English Literature</a:t>
                      </a:r>
                      <a:endParaRPr lang="en-GB" sz="2800" b="1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marL="91441" marR="91441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2800" b="1" dirty="0"/>
                        <a:t>Mathematics</a:t>
                      </a:r>
                    </a:p>
                  </a:txBody>
                  <a:tcPr marL="91441" marR="91441">
                    <a:solidFill>
                      <a:srgbClr val="FFFF00">
                        <a:alpha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2800" b="1" dirty="0"/>
                        <a:t>Science (Combined</a:t>
                      </a:r>
                      <a:r>
                        <a:rPr lang="en-GB" sz="2800" b="1" baseline="0" dirty="0"/>
                        <a:t> / Triple)</a:t>
                      </a:r>
                      <a:endParaRPr lang="en-GB" sz="2800" b="1" dirty="0"/>
                    </a:p>
                  </a:txBody>
                  <a:tcPr marL="91441" marR="91441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2800" b="1" dirty="0"/>
                        <a:t>Citizenship (GCSE or Core)</a:t>
                      </a:r>
                    </a:p>
                  </a:txBody>
                  <a:tcPr marL="91441" marR="91441">
                    <a:solidFill>
                      <a:srgbClr val="FFFF00">
                        <a:alpha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2800" b="1" dirty="0"/>
                        <a:t>Physical Education (core)</a:t>
                      </a:r>
                    </a:p>
                  </a:txBody>
                  <a:tcPr marL="91441" marR="91441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pic>
        <p:nvPicPr>
          <p:cNvPr id="4" name="Picture 3">
            <a:extLst>
              <a:ext uri="{FF2B5EF4-FFF2-40B4-BE49-F238E27FC236}">
                <a16:creationId xmlns:a16="http://schemas.microsoft.com/office/drawing/2014/main" id="{02C6EA1E-ECC3-4451-B403-61D369D04EB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92369" y="5661249"/>
            <a:ext cx="2341291" cy="105797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9396504B-932C-4A9C-A0FD-67645AE7035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38442" y="5085184"/>
            <a:ext cx="1542487" cy="15841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242" name="Picture 9">
            <a:extLst>
              <a:ext uri="{FF2B5EF4-FFF2-40B4-BE49-F238E27FC236}">
                <a16:creationId xmlns:a16="http://schemas.microsoft.com/office/drawing/2014/main" id="{C1421A5B-17BA-43F5-A6D9-7FAE81B8A5FE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3700" y="4868864"/>
            <a:ext cx="1936750" cy="1330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FAA3565C-7195-491B-949E-5891EA442D8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818768" y="4965036"/>
            <a:ext cx="1792349" cy="100623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244" name="Picture 6">
            <a:extLst>
              <a:ext uri="{FF2B5EF4-FFF2-40B4-BE49-F238E27FC236}">
                <a16:creationId xmlns:a16="http://schemas.microsoft.com/office/drawing/2014/main" id="{EAB602C7-38C5-4186-AC69-91D753AD2971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75476" y="5357814"/>
            <a:ext cx="2151063" cy="1209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FCB597A8-94CF-42D5-BCDF-334F858F0155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749029" y="144477"/>
            <a:ext cx="1234480" cy="1149148"/>
          </a:xfrm>
          <a:prstGeom prst="rect">
            <a:avLst/>
          </a:prstGeom>
        </p:spPr>
      </p:pic>
      <p:sp>
        <p:nvSpPr>
          <p:cNvPr id="21" name="Title 11">
            <a:extLst>
              <a:ext uri="{FF2B5EF4-FFF2-40B4-BE49-F238E27FC236}">
                <a16:creationId xmlns:a16="http://schemas.microsoft.com/office/drawing/2014/main" id="{397114E9-91F5-4531-8AB1-728A138F0FC8}"/>
              </a:ext>
            </a:extLst>
          </p:cNvPr>
          <p:cNvSpPr txBox="1">
            <a:spLocks noChangeArrowheads="1"/>
          </p:cNvSpPr>
          <p:nvPr/>
        </p:nvSpPr>
        <p:spPr>
          <a:xfrm>
            <a:off x="1061660" y="259780"/>
            <a:ext cx="9144000" cy="646331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altLang="en-US" sz="4000" b="1" dirty="0">
                <a:latin typeface="Calibri" panose="020F0502020204030204" pitchFamily="34" charset="0"/>
              </a:rPr>
              <a:t>GCSE Core</a:t>
            </a:r>
            <a:endParaRPr lang="en-GB" altLang="en-US" sz="4000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0B569690-A9D8-457D-A14A-8BA45BD8FA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5246" y="1311995"/>
            <a:ext cx="4532314" cy="41613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265D78D6-435B-41CE-A234-05BE2872752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49029" y="144477"/>
            <a:ext cx="1234480" cy="11491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650845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10">
            <a:extLst>
              <a:ext uri="{FF2B5EF4-FFF2-40B4-BE49-F238E27FC236}">
                <a16:creationId xmlns:a16="http://schemas.microsoft.com/office/drawing/2014/main" id="{860508D2-2DB6-4956-885E-53DFDAD4E2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0930" y="519113"/>
            <a:ext cx="9432925" cy="5876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0" name="Title 11">
            <a:extLst>
              <a:ext uri="{FF2B5EF4-FFF2-40B4-BE49-F238E27FC236}">
                <a16:creationId xmlns:a16="http://schemas.microsoft.com/office/drawing/2014/main" id="{68552E3A-37CE-481E-8A0B-4C05F8F7875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524000" y="195948"/>
            <a:ext cx="9144000" cy="646331"/>
          </a:xfrm>
        </p:spPr>
        <p:txBody>
          <a:bodyPr>
            <a:spAutoFit/>
          </a:bodyPr>
          <a:lstStyle/>
          <a:p>
            <a:r>
              <a:rPr lang="en-GB" altLang="en-US" sz="4000" b="1" dirty="0">
                <a:solidFill>
                  <a:schemeClr val="bg1"/>
                </a:solidFill>
                <a:latin typeface="Calibri" panose="020F0502020204030204" pitchFamily="34" charset="0"/>
              </a:rPr>
              <a:t>GCSE Core</a:t>
            </a:r>
            <a:endParaRPr lang="en-GB" altLang="en-US" sz="4000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2C6EA1E-ECC3-4451-B403-61D369D04EB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92369" y="5661249"/>
            <a:ext cx="2341291" cy="105797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9396504B-932C-4A9C-A0FD-67645AE7035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38442" y="5085184"/>
            <a:ext cx="1542487" cy="15841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242" name="Picture 9">
            <a:extLst>
              <a:ext uri="{FF2B5EF4-FFF2-40B4-BE49-F238E27FC236}">
                <a16:creationId xmlns:a16="http://schemas.microsoft.com/office/drawing/2014/main" id="{C1421A5B-17BA-43F5-A6D9-7FAE81B8A5FE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3700" y="4868864"/>
            <a:ext cx="1936750" cy="1330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FAA3565C-7195-491B-949E-5891EA442D8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818768" y="4965036"/>
            <a:ext cx="1792349" cy="100623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244" name="Picture 6">
            <a:extLst>
              <a:ext uri="{FF2B5EF4-FFF2-40B4-BE49-F238E27FC236}">
                <a16:creationId xmlns:a16="http://schemas.microsoft.com/office/drawing/2014/main" id="{EAB602C7-38C5-4186-AC69-91D753AD2971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75476" y="5357814"/>
            <a:ext cx="2151063" cy="1209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FCB597A8-94CF-42D5-BCDF-334F858F0155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749029" y="144477"/>
            <a:ext cx="1234480" cy="1149148"/>
          </a:xfrm>
          <a:prstGeom prst="rect">
            <a:avLst/>
          </a:prstGeom>
        </p:spPr>
      </p:pic>
      <p:sp>
        <p:nvSpPr>
          <p:cNvPr id="21" name="Title 11">
            <a:extLst>
              <a:ext uri="{FF2B5EF4-FFF2-40B4-BE49-F238E27FC236}">
                <a16:creationId xmlns:a16="http://schemas.microsoft.com/office/drawing/2014/main" id="{397114E9-91F5-4531-8AB1-728A138F0FC8}"/>
              </a:ext>
            </a:extLst>
          </p:cNvPr>
          <p:cNvSpPr txBox="1">
            <a:spLocks noChangeArrowheads="1"/>
          </p:cNvSpPr>
          <p:nvPr/>
        </p:nvSpPr>
        <p:spPr>
          <a:xfrm>
            <a:off x="1180930" y="2415286"/>
            <a:ext cx="9144000" cy="1477328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altLang="en-US" sz="4000" b="1" dirty="0">
                <a:latin typeface="Calibri" panose="020F0502020204030204" pitchFamily="34" charset="0"/>
              </a:rPr>
              <a:t>GCSE or Core Citizenship?</a:t>
            </a:r>
          </a:p>
          <a:p>
            <a:pPr algn="ctr"/>
            <a:endParaRPr lang="en-GB" altLang="en-US" sz="4000" b="1" dirty="0">
              <a:latin typeface="Calibri" panose="020F0502020204030204" pitchFamily="34" charset="0"/>
            </a:endParaRPr>
          </a:p>
          <a:p>
            <a:pPr algn="ctr"/>
            <a:r>
              <a:rPr lang="en-GB" altLang="en-US" sz="2000" b="1" dirty="0">
                <a:latin typeface="Calibri" panose="020F0502020204030204" pitchFamily="34" charset="0"/>
              </a:rPr>
              <a:t>Information on school website</a:t>
            </a:r>
            <a:endParaRPr lang="en-GB" altLang="en-US" sz="2000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6850704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10">
            <a:extLst>
              <a:ext uri="{FF2B5EF4-FFF2-40B4-BE49-F238E27FC236}">
                <a16:creationId xmlns:a16="http://schemas.microsoft.com/office/drawing/2014/main" id="{9CDBC324-D99E-4F54-AC32-998D00C0C5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966789"/>
            <a:ext cx="9144000" cy="5876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C6323B91-7CCA-45CE-85B6-F6D7EBDA8A6B}"/>
              </a:ext>
            </a:extLst>
          </p:cNvPr>
          <p:cNvGraphicFramePr>
            <a:graphicFrameLocks noGrp="1"/>
          </p:cNvGraphicFramePr>
          <p:nvPr/>
        </p:nvGraphicFramePr>
        <p:xfrm>
          <a:off x="1703389" y="3568700"/>
          <a:ext cx="8713785" cy="457280"/>
        </p:xfrm>
        <a:graphic>
          <a:graphicData uri="http://schemas.openxmlformats.org/drawingml/2006/table">
            <a:tbl>
              <a:tblPr firstRow="1" bandRow="1">
                <a:tableStyleId>{8A107856-5554-42FB-B03E-39F5DBC370BA}</a:tableStyleId>
              </a:tblPr>
              <a:tblGrid>
                <a:gridCol w="174275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4275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4275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74275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74275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457200"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/>
                        <a:t>Language 1</a:t>
                      </a:r>
                    </a:p>
                  </a:txBody>
                  <a:tcPr marL="91449" marR="91449" marT="45760" marB="4576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/>
                        <a:t>Language 2</a:t>
                      </a:r>
                    </a:p>
                  </a:txBody>
                  <a:tcPr marL="91449" marR="91449" marT="45760" marB="45760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/>
                        <a:t>Humanities</a:t>
                      </a:r>
                    </a:p>
                  </a:txBody>
                  <a:tcPr marL="91449" marR="91449" marT="45760" marB="45760">
                    <a:solidFill>
                      <a:srgbClr val="9999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/>
                        <a:t>Arts</a:t>
                      </a:r>
                    </a:p>
                  </a:txBody>
                  <a:tcPr marL="91449" marR="91449" marT="45760" marB="45760">
                    <a:solidFill>
                      <a:srgbClr val="FF33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/>
                        <a:t>Elective</a:t>
                      </a:r>
                    </a:p>
                  </a:txBody>
                  <a:tcPr marL="91449" marR="91449" marT="45760" marB="45760"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10264" name="Picture 3">
            <a:extLst>
              <a:ext uri="{FF2B5EF4-FFF2-40B4-BE49-F238E27FC236}">
                <a16:creationId xmlns:a16="http://schemas.microsoft.com/office/drawing/2014/main" id="{DA1378C4-7452-4FE5-8AE1-7AE4789E83A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52" t="4732" r="1915" b="5383"/>
          <a:stretch>
            <a:fillRect/>
          </a:stretch>
        </p:blipFill>
        <p:spPr bwMode="auto">
          <a:xfrm>
            <a:off x="2387600" y="4249739"/>
            <a:ext cx="2089150" cy="1017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5" name="Picture 4">
            <a:extLst>
              <a:ext uri="{FF2B5EF4-FFF2-40B4-BE49-F238E27FC236}">
                <a16:creationId xmlns:a16="http://schemas.microsoft.com/office/drawing/2014/main" id="{35A1EC44-7031-488F-9F70-9CC0DF3F97D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091" r="14091" b="43280"/>
          <a:stretch>
            <a:fillRect/>
          </a:stretch>
        </p:blipFill>
        <p:spPr bwMode="auto">
          <a:xfrm>
            <a:off x="4583114" y="2003425"/>
            <a:ext cx="2905125" cy="1289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6" name="Picture 5">
            <a:extLst>
              <a:ext uri="{FF2B5EF4-FFF2-40B4-BE49-F238E27FC236}">
                <a16:creationId xmlns:a16="http://schemas.microsoft.com/office/drawing/2014/main" id="{B2A1CB5B-3010-4AF9-81E0-40739CB8842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67489" y="4294188"/>
            <a:ext cx="2473325" cy="1198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7" name="Picture 6">
            <a:extLst>
              <a:ext uri="{FF2B5EF4-FFF2-40B4-BE49-F238E27FC236}">
                <a16:creationId xmlns:a16="http://schemas.microsoft.com/office/drawing/2014/main" id="{ACA1A97F-8BC9-4F42-83DC-72DA21BD981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55088" y="1938338"/>
            <a:ext cx="104140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Title 11">
            <a:extLst>
              <a:ext uri="{FF2B5EF4-FFF2-40B4-BE49-F238E27FC236}">
                <a16:creationId xmlns:a16="http://schemas.microsoft.com/office/drawing/2014/main" id="{0FB70BED-6F07-4963-8089-D0BC1DFDD1F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463675" y="232538"/>
            <a:ext cx="9144000" cy="646331"/>
          </a:xfrm>
        </p:spPr>
        <p:txBody>
          <a:bodyPr>
            <a:spAutoFit/>
          </a:bodyPr>
          <a:lstStyle/>
          <a:p>
            <a:pPr algn="ctr"/>
            <a:r>
              <a:rPr lang="en-GB" altLang="en-US" sz="4000" b="1" dirty="0">
                <a:latin typeface="Calibri" panose="020F0502020204030204" pitchFamily="34" charset="0"/>
              </a:rPr>
              <a:t>GCSE preferences</a:t>
            </a:r>
            <a:endParaRPr lang="en-GB" altLang="en-US" sz="4000" dirty="0">
              <a:latin typeface="Calibri" panose="020F050202020403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87E533B-CBB6-4A66-8703-C98978EB8B4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749029" y="144477"/>
            <a:ext cx="1234480" cy="1149148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1">
            <a:extLst>
              <a:ext uri="{FF2B5EF4-FFF2-40B4-BE49-F238E27FC236}">
                <a16:creationId xmlns:a16="http://schemas.microsoft.com/office/drawing/2014/main" id="{29F3813D-F345-43E7-9701-710F89F78B0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524000" y="202980"/>
            <a:ext cx="9144000" cy="646331"/>
          </a:xfrm>
        </p:spPr>
        <p:txBody>
          <a:bodyPr>
            <a:spAutoFit/>
          </a:bodyPr>
          <a:lstStyle/>
          <a:p>
            <a:pPr algn="ctr"/>
            <a:r>
              <a:rPr lang="en-GB" altLang="en-US" sz="4000" b="1" dirty="0">
                <a:latin typeface="Calibri" panose="020F0502020204030204" pitchFamily="34" charset="0"/>
              </a:rPr>
              <a:t>GCSE preferences</a:t>
            </a:r>
            <a:endParaRPr lang="en-GB" altLang="en-US" sz="4000" dirty="0">
              <a:latin typeface="Calibri" panose="020F050202020403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65D78D6-435B-41CE-A234-05BE2872752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49029" y="144477"/>
            <a:ext cx="1234480" cy="1149148"/>
          </a:xfrm>
          <a:prstGeom prst="rect">
            <a:avLst/>
          </a:prstGeom>
        </p:spPr>
      </p:pic>
      <p:graphicFrame>
        <p:nvGraphicFramePr>
          <p:cNvPr id="16" name="Table 15">
            <a:extLst>
              <a:ext uri="{FF2B5EF4-FFF2-40B4-BE49-F238E27FC236}">
                <a16:creationId xmlns:a16="http://schemas.microsoft.com/office/drawing/2014/main" id="{0CC51FF7-ECB5-4D4C-BD51-9B51DBA60B5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62636175"/>
              </p:ext>
            </p:extLst>
          </p:nvPr>
        </p:nvGraphicFramePr>
        <p:xfrm>
          <a:off x="1524000" y="1772444"/>
          <a:ext cx="9093200" cy="3313112"/>
        </p:xfrm>
        <a:graphic>
          <a:graphicData uri="http://schemas.openxmlformats.org/drawingml/2006/table">
            <a:tbl>
              <a:tblPr firstRow="1" bandRow="1">
                <a:tableStyleId>{8A107856-5554-42FB-B03E-39F5DBC370BA}</a:tableStyleId>
              </a:tblPr>
              <a:tblGrid>
                <a:gridCol w="140297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2785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7876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10421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27939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414139">
                <a:tc>
                  <a:txBody>
                    <a:bodyPr/>
                    <a:lstStyle/>
                    <a:p>
                      <a:pPr algn="ctr"/>
                      <a:r>
                        <a:rPr lang="en-GB" sz="1800" b="1" dirty="0"/>
                        <a:t>Language 1</a:t>
                      </a:r>
                    </a:p>
                  </a:txBody>
                  <a:tcPr marL="91444" marR="91444" marT="45721" marB="4572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b="1" dirty="0"/>
                        <a:t>Language 2</a:t>
                      </a:r>
                    </a:p>
                  </a:txBody>
                  <a:tcPr marL="91444" marR="91444" marT="45721" marB="4572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b="1" dirty="0"/>
                        <a:t>Humanities</a:t>
                      </a:r>
                    </a:p>
                  </a:txBody>
                  <a:tcPr marL="91444" marR="91444" marT="45721" marB="4572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99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b="1" dirty="0"/>
                        <a:t>Arts</a:t>
                      </a:r>
                    </a:p>
                  </a:txBody>
                  <a:tcPr marL="91444" marR="91444" marT="45721" marB="4572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33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b="1" dirty="0"/>
                        <a:t>Elective</a:t>
                      </a:r>
                    </a:p>
                  </a:txBody>
                  <a:tcPr marL="91444" marR="91444" marT="45721" marB="4572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14139">
                <a:tc>
                  <a:txBody>
                    <a:bodyPr/>
                    <a:lstStyle/>
                    <a:p>
                      <a:pPr algn="ctr"/>
                      <a:r>
                        <a:rPr lang="en-GB" sz="1800" b="0" dirty="0"/>
                        <a:t>Chinese</a:t>
                      </a:r>
                    </a:p>
                  </a:txBody>
                  <a:tcPr marL="91444" marR="91444" marT="45721" marB="4572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b="0" dirty="0"/>
                        <a:t>Chinese</a:t>
                      </a:r>
                    </a:p>
                  </a:txBody>
                  <a:tcPr marL="91444" marR="91444" marT="45721" marB="4572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b="0" dirty="0"/>
                        <a:t>Business Studies</a:t>
                      </a:r>
                    </a:p>
                  </a:txBody>
                  <a:tcPr marL="91444" marR="91444" marT="45721" marB="4572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99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b="0" dirty="0"/>
                        <a:t>Art &amp; Design</a:t>
                      </a:r>
                    </a:p>
                  </a:txBody>
                  <a:tcPr marL="91444" marR="91444" marT="45721" marB="4572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33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0" dirty="0"/>
                        <a:t>Art &amp; Design</a:t>
                      </a:r>
                    </a:p>
                  </a:txBody>
                  <a:tcPr marL="91444" marR="91444" marT="45721" marB="4572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14139">
                <a:tc>
                  <a:txBody>
                    <a:bodyPr/>
                    <a:lstStyle/>
                    <a:p>
                      <a:pPr algn="ctr"/>
                      <a:r>
                        <a:rPr lang="en-GB" sz="1800" b="0" dirty="0"/>
                        <a:t>French</a:t>
                      </a:r>
                    </a:p>
                  </a:txBody>
                  <a:tcPr marL="91444" marR="91444" marT="45721" marB="4572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b="0" dirty="0"/>
                        <a:t>French</a:t>
                      </a:r>
                    </a:p>
                  </a:txBody>
                  <a:tcPr marL="91444" marR="91444" marT="45721" marB="4572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b="0" dirty="0"/>
                        <a:t>Geography</a:t>
                      </a:r>
                    </a:p>
                  </a:txBody>
                  <a:tcPr marL="91444" marR="91444" marT="45721" marB="4572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99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b="0" dirty="0"/>
                        <a:t>Drama</a:t>
                      </a:r>
                    </a:p>
                  </a:txBody>
                  <a:tcPr marL="91444" marR="91444" marT="45721" marB="4572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33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b="0" dirty="0"/>
                        <a:t>Computing</a:t>
                      </a:r>
                    </a:p>
                  </a:txBody>
                  <a:tcPr marL="91444" marR="91444" marT="45721" marB="4572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14139">
                <a:tc>
                  <a:txBody>
                    <a:bodyPr/>
                    <a:lstStyle/>
                    <a:p>
                      <a:pPr algn="ctr"/>
                      <a:r>
                        <a:rPr lang="en-GB" sz="1800" b="0" dirty="0"/>
                        <a:t>German</a:t>
                      </a:r>
                    </a:p>
                  </a:txBody>
                  <a:tcPr marL="91444" marR="91444" marT="45721" marB="4572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b="0" dirty="0"/>
                        <a:t>German</a:t>
                      </a:r>
                    </a:p>
                  </a:txBody>
                  <a:tcPr marL="91444" marR="91444" marT="45721" marB="4572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b="0" dirty="0"/>
                        <a:t>History</a:t>
                      </a:r>
                    </a:p>
                  </a:txBody>
                  <a:tcPr marL="91444" marR="91444" marT="45721" marB="4572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99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b="0" dirty="0"/>
                        <a:t>Food</a:t>
                      </a:r>
                    </a:p>
                  </a:txBody>
                  <a:tcPr marL="91444" marR="91444" marT="45721" marB="4572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33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b="0" dirty="0"/>
                        <a:t>Drama</a:t>
                      </a:r>
                    </a:p>
                  </a:txBody>
                  <a:tcPr marL="91444" marR="91444" marT="45721" marB="4572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14139">
                <a:tc>
                  <a:txBody>
                    <a:bodyPr/>
                    <a:lstStyle/>
                    <a:p>
                      <a:pPr algn="ctr"/>
                      <a:r>
                        <a:rPr lang="en-GB" sz="1800" b="0" dirty="0"/>
                        <a:t>Spanish</a:t>
                      </a:r>
                    </a:p>
                  </a:txBody>
                  <a:tcPr marL="91444" marR="91444" marT="45721" marB="4572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b="0" dirty="0"/>
                        <a:t>Italian</a:t>
                      </a:r>
                    </a:p>
                  </a:txBody>
                  <a:tcPr marL="91444" marR="91444" marT="45721" marB="4572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b="0" dirty="0"/>
                        <a:t>Religious Studies</a:t>
                      </a:r>
                    </a:p>
                  </a:txBody>
                  <a:tcPr marL="91444" marR="91444" marT="45721" marB="4572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99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b="0" dirty="0"/>
                        <a:t>Music</a:t>
                      </a:r>
                    </a:p>
                  </a:txBody>
                  <a:tcPr marL="91444" marR="91444" marT="45721" marB="4572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33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b="0" dirty="0"/>
                        <a:t>Geography</a:t>
                      </a:r>
                    </a:p>
                  </a:txBody>
                  <a:tcPr marL="91444" marR="91444" marT="45721" marB="4572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14139">
                <a:tc>
                  <a:txBody>
                    <a:bodyPr/>
                    <a:lstStyle/>
                    <a:p>
                      <a:pPr algn="ctr"/>
                      <a:endParaRPr lang="en-GB" sz="1800" b="1" dirty="0"/>
                    </a:p>
                  </a:txBody>
                  <a:tcPr marL="91444" marR="91444" marT="45721" marB="45721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b="0" dirty="0"/>
                        <a:t>Japanese</a:t>
                      </a:r>
                    </a:p>
                  </a:txBody>
                  <a:tcPr marL="91444" marR="91444" marT="45721" marB="4572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800" b="0" dirty="0"/>
                    </a:p>
                  </a:txBody>
                  <a:tcPr marL="91444" marR="91444" marT="45721" marB="4572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b="0" dirty="0"/>
                        <a:t>Physical Education</a:t>
                      </a:r>
                    </a:p>
                  </a:txBody>
                  <a:tcPr marL="91444" marR="91444" marT="45721" marB="4572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33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b="0" dirty="0"/>
                        <a:t>History</a:t>
                      </a:r>
                    </a:p>
                  </a:txBody>
                  <a:tcPr marL="91444" marR="91444" marT="45721" marB="4572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14139">
                <a:tc>
                  <a:txBody>
                    <a:bodyPr/>
                    <a:lstStyle/>
                    <a:p>
                      <a:pPr algn="ctr"/>
                      <a:endParaRPr lang="en-GB" sz="1800" b="1" dirty="0"/>
                    </a:p>
                  </a:txBody>
                  <a:tcPr marL="91444" marR="91444" marT="45721" marB="45721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b="0" dirty="0"/>
                        <a:t>Russian</a:t>
                      </a:r>
                    </a:p>
                  </a:txBody>
                  <a:tcPr marL="91444" marR="91444" marT="45721" marB="4572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800" b="0" dirty="0"/>
                    </a:p>
                  </a:txBody>
                  <a:tcPr marL="91444" marR="91444" marT="45721" marB="4572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b="0" dirty="0"/>
                        <a:t>Technology</a:t>
                      </a:r>
                    </a:p>
                  </a:txBody>
                  <a:tcPr marL="91444" marR="91444" marT="45721" marB="4572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33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b="0" dirty="0"/>
                        <a:t>Technology</a:t>
                      </a:r>
                    </a:p>
                  </a:txBody>
                  <a:tcPr marL="91444" marR="91444" marT="45721" marB="4572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14139">
                <a:tc>
                  <a:txBody>
                    <a:bodyPr/>
                    <a:lstStyle/>
                    <a:p>
                      <a:pPr algn="ctr"/>
                      <a:endParaRPr lang="en-GB" sz="1800" b="1" dirty="0"/>
                    </a:p>
                  </a:txBody>
                  <a:tcPr marL="91444" marR="91444" marT="45721" marB="45721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b="0" dirty="0"/>
                        <a:t>Spanish</a:t>
                      </a:r>
                    </a:p>
                  </a:txBody>
                  <a:tcPr marL="91444" marR="91444" marT="45721" marB="4572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800" b="0" dirty="0"/>
                    </a:p>
                  </a:txBody>
                  <a:tcPr marL="91444" marR="91444" marT="45721" marB="4572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b="0" dirty="0"/>
                        <a:t>Textile Design</a:t>
                      </a:r>
                    </a:p>
                  </a:txBody>
                  <a:tcPr marL="91444" marR="91444" marT="45721" marB="4572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33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b="0" dirty="0"/>
                        <a:t>Triple Award Science</a:t>
                      </a:r>
                    </a:p>
                  </a:txBody>
                  <a:tcPr marL="91444" marR="91444" marT="45721" marB="4572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3" name="Title 11">
            <a:extLst>
              <a:ext uri="{FF2B5EF4-FFF2-40B4-BE49-F238E27FC236}">
                <a16:creationId xmlns:a16="http://schemas.microsoft.com/office/drawing/2014/main" id="{41542CD4-B214-3CD8-4500-4C59A5DB94FC}"/>
              </a:ext>
            </a:extLst>
          </p:cNvPr>
          <p:cNvSpPr txBox="1">
            <a:spLocks noChangeArrowheads="1"/>
          </p:cNvSpPr>
          <p:nvPr/>
        </p:nvSpPr>
        <p:spPr>
          <a:xfrm>
            <a:off x="1524000" y="5803530"/>
            <a:ext cx="9144000" cy="590931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altLang="en-US" sz="1800" dirty="0">
                <a:latin typeface="Calibri" panose="020F0502020204030204" pitchFamily="34" charset="0"/>
              </a:rPr>
              <a:t>You cannot choose any combination of Art, Technology or Textiles</a:t>
            </a:r>
          </a:p>
          <a:p>
            <a:pPr algn="ctr"/>
            <a:r>
              <a:rPr lang="en-GB" altLang="en-US" sz="1800" dirty="0">
                <a:latin typeface="Calibri" panose="020F0502020204030204" pitchFamily="34" charset="0"/>
              </a:rPr>
              <a:t>as they are variations of the same qualification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10">
            <a:extLst>
              <a:ext uri="{FF2B5EF4-FFF2-40B4-BE49-F238E27FC236}">
                <a16:creationId xmlns:a16="http://schemas.microsoft.com/office/drawing/2014/main" id="{A9661735-8F75-4F98-994C-BBEDE685A9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4515" y="981075"/>
            <a:ext cx="9144000" cy="5876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8" name="Title 11">
            <a:extLst>
              <a:ext uri="{FF2B5EF4-FFF2-40B4-BE49-F238E27FC236}">
                <a16:creationId xmlns:a16="http://schemas.microsoft.com/office/drawing/2014/main" id="{2562ABC7-3CC5-4F12-B158-5CF3D2E030D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524000" y="195948"/>
            <a:ext cx="9144000" cy="646331"/>
          </a:xfrm>
        </p:spPr>
        <p:txBody>
          <a:bodyPr>
            <a:spAutoFit/>
          </a:bodyPr>
          <a:lstStyle/>
          <a:p>
            <a:r>
              <a:rPr lang="en-GB" altLang="en-US" sz="4000" b="1">
                <a:solidFill>
                  <a:schemeClr val="bg1"/>
                </a:solidFill>
                <a:latin typeface="Calibri" panose="020F0502020204030204" pitchFamily="34" charset="0"/>
              </a:rPr>
              <a:t>The Course Counselling Process</a:t>
            </a:r>
            <a:endParaRPr lang="en-GB" altLang="en-US" sz="400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17B735E3-1ABC-480D-A01F-0761CF5D55C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49029" y="144477"/>
            <a:ext cx="1234480" cy="1149148"/>
          </a:xfrm>
          <a:prstGeom prst="rect">
            <a:avLst/>
          </a:prstGeom>
        </p:spPr>
      </p:pic>
      <p:graphicFrame>
        <p:nvGraphicFramePr>
          <p:cNvPr id="12" name="Table 11">
            <a:extLst>
              <a:ext uri="{FF2B5EF4-FFF2-40B4-BE49-F238E27FC236}">
                <a16:creationId xmlns:a16="http://schemas.microsoft.com/office/drawing/2014/main" id="{92A2F986-5295-4EC4-81BC-9189EE227CF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01247858"/>
              </p:ext>
            </p:extLst>
          </p:nvPr>
        </p:nvGraphicFramePr>
        <p:xfrm>
          <a:off x="1774825" y="1643994"/>
          <a:ext cx="8642350" cy="3505201"/>
        </p:xfrm>
        <a:graphic>
          <a:graphicData uri="http://schemas.openxmlformats.org/drawingml/2006/table">
            <a:tbl>
              <a:tblPr firstRow="1" bandRow="1">
                <a:tableStyleId>{BDBED569-4797-4DF1-A0F4-6AAB3CD982D8}</a:tableStyleId>
              </a:tblPr>
              <a:tblGrid>
                <a:gridCol w="347093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17141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GB" sz="1800" b="1" kern="1200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October 2022</a:t>
                      </a:r>
                      <a:endParaRPr lang="en-GB" sz="1800" b="1" dirty="0"/>
                    </a:p>
                  </a:txBody>
                  <a:tcPr marL="91455" marR="91455"/>
                </a:tc>
                <a:tc>
                  <a:txBody>
                    <a:bodyPr/>
                    <a:lstStyle/>
                    <a:p>
                      <a:r>
                        <a:rPr lang="en-GB" sz="1800" b="1" dirty="0"/>
                        <a:t>Year 9 parental information evening</a:t>
                      </a:r>
                    </a:p>
                  </a:txBody>
                  <a:tcPr marL="91455" marR="91455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40081">
                <a:tc>
                  <a:txBody>
                    <a:bodyPr/>
                    <a:lstStyle/>
                    <a:p>
                      <a:r>
                        <a:rPr lang="en-GB" sz="18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</a:t>
                      </a:r>
                      <a:r>
                        <a:rPr lang="en-GB" sz="1800" b="1" kern="1200" baseline="300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th</a:t>
                      </a:r>
                      <a:r>
                        <a:rPr lang="en-GB" sz="18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February 2023</a:t>
                      </a:r>
                      <a:endParaRPr lang="en-GB" sz="1800" b="1" dirty="0"/>
                    </a:p>
                  </a:txBody>
                  <a:tcPr marL="91455" marR="91455"/>
                </a:tc>
                <a:tc>
                  <a:txBody>
                    <a:bodyPr/>
                    <a:lstStyle/>
                    <a:p>
                      <a:r>
                        <a:rPr lang="en-GB" sz="1800" b="1" dirty="0"/>
                        <a:t>Assembly for Y9 students.</a:t>
                      </a:r>
                      <a:r>
                        <a:rPr lang="en-GB" sz="1800" b="1" baseline="0" dirty="0"/>
                        <a:t> Letter to parents. Options information goes live online</a:t>
                      </a:r>
                      <a:endParaRPr lang="en-GB" sz="1800" b="1" dirty="0"/>
                    </a:p>
                  </a:txBody>
                  <a:tcPr marL="91455" marR="9145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1800" b="1" dirty="0"/>
                        <a:t>9</a:t>
                      </a:r>
                      <a:r>
                        <a:rPr lang="en-GB" sz="1800" b="1" baseline="30000" dirty="0"/>
                        <a:t>th</a:t>
                      </a:r>
                      <a:r>
                        <a:rPr lang="en-GB" sz="1800" b="1" dirty="0"/>
                        <a:t> February 2023</a:t>
                      </a:r>
                    </a:p>
                  </a:txBody>
                  <a:tcPr marL="91455" marR="91455"/>
                </a:tc>
                <a:tc>
                  <a:txBody>
                    <a:bodyPr/>
                    <a:lstStyle/>
                    <a:p>
                      <a:r>
                        <a:rPr lang="en-GB" sz="1800" b="1" dirty="0"/>
                        <a:t>9X Parents Evening</a:t>
                      </a:r>
                    </a:p>
                  </a:txBody>
                  <a:tcPr marL="91455" marR="91455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1800" b="1" dirty="0"/>
                        <a:t>23</a:t>
                      </a:r>
                      <a:r>
                        <a:rPr lang="en-GB" sz="1800" b="1" baseline="30000" dirty="0"/>
                        <a:t>rd</a:t>
                      </a:r>
                      <a:r>
                        <a:rPr lang="en-GB" sz="1800" b="1" dirty="0"/>
                        <a:t> February 2023</a:t>
                      </a:r>
                    </a:p>
                  </a:txBody>
                  <a:tcPr marL="91455" marR="91455"/>
                </a:tc>
                <a:tc>
                  <a:txBody>
                    <a:bodyPr/>
                    <a:lstStyle/>
                    <a:p>
                      <a:r>
                        <a:rPr lang="en-GB" sz="1800" b="1" dirty="0"/>
                        <a:t>9Y Parents Evening</a:t>
                      </a:r>
                    </a:p>
                  </a:txBody>
                  <a:tcPr marL="91455" marR="91455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1800" b="1" kern="1200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</a:t>
                      </a:r>
                      <a:r>
                        <a:rPr lang="en-GB" sz="1800" b="1" kern="1200" baseline="300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th</a:t>
                      </a:r>
                      <a:r>
                        <a:rPr lang="en-GB" sz="18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February to 3</a:t>
                      </a:r>
                      <a:r>
                        <a:rPr lang="en-GB" sz="1800" b="1" kern="1200" baseline="300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rd</a:t>
                      </a:r>
                      <a:r>
                        <a:rPr lang="en-GB" sz="18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March 2023</a:t>
                      </a:r>
                      <a:endParaRPr lang="en-GB" sz="1800" b="1" dirty="0"/>
                    </a:p>
                  </a:txBody>
                  <a:tcPr marL="91455" marR="91455"/>
                </a:tc>
                <a:tc>
                  <a:txBody>
                    <a:bodyPr/>
                    <a:lstStyle/>
                    <a:p>
                      <a:r>
                        <a:rPr lang="en-GB" sz="1800" b="1" dirty="0"/>
                        <a:t>Course Counselling meetings</a:t>
                      </a:r>
                    </a:p>
                  </a:txBody>
                  <a:tcPr marL="91455" marR="91455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18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</a:t>
                      </a:r>
                      <a:r>
                        <a:rPr lang="en-GB" sz="1800" b="1" kern="1200" baseline="300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th</a:t>
                      </a:r>
                      <a:r>
                        <a:rPr lang="en-GB" sz="18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to 10</a:t>
                      </a:r>
                      <a:r>
                        <a:rPr lang="en-GB" sz="1800" b="1" kern="1200" baseline="300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th</a:t>
                      </a:r>
                      <a:r>
                        <a:rPr lang="en-GB" sz="18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March</a:t>
                      </a:r>
                      <a:endParaRPr lang="en-GB" sz="1800" b="1" dirty="0"/>
                    </a:p>
                  </a:txBody>
                  <a:tcPr marL="91455" marR="91455"/>
                </a:tc>
                <a:tc>
                  <a:txBody>
                    <a:bodyPr/>
                    <a:lstStyle/>
                    <a:p>
                      <a:r>
                        <a:rPr lang="en-GB" sz="1800" b="1" dirty="0"/>
                        <a:t>1 week application</a:t>
                      </a:r>
                      <a:r>
                        <a:rPr lang="en-GB" sz="1800" b="1" baseline="0" dirty="0"/>
                        <a:t> window</a:t>
                      </a:r>
                      <a:endParaRPr lang="en-GB" sz="1800" b="1" dirty="0"/>
                    </a:p>
                  </a:txBody>
                  <a:tcPr marL="91455" marR="91455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40080">
                <a:tc>
                  <a:txBody>
                    <a:bodyPr/>
                    <a:lstStyle/>
                    <a:p>
                      <a:r>
                        <a:rPr lang="en-GB" sz="1800" b="1" dirty="0"/>
                        <a:t>March to June</a:t>
                      </a:r>
                    </a:p>
                  </a:txBody>
                  <a:tcPr marL="91455" marR="91455"/>
                </a:tc>
                <a:tc>
                  <a:txBody>
                    <a:bodyPr/>
                    <a:lstStyle/>
                    <a:p>
                      <a:r>
                        <a:rPr lang="en-GB" sz="1800" b="1" baseline="0" dirty="0"/>
                        <a:t>possible further conversations on students’ preferences</a:t>
                      </a:r>
                      <a:endParaRPr lang="en-GB" sz="1800" b="1" dirty="0"/>
                    </a:p>
                  </a:txBody>
                  <a:tcPr marL="91455" marR="91455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1" dirty="0"/>
                        <a:t>July</a:t>
                      </a:r>
                    </a:p>
                  </a:txBody>
                  <a:tcPr marL="91455" marR="91455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1" dirty="0"/>
                        <a:t>Letter home informing of allocation</a:t>
                      </a:r>
                    </a:p>
                  </a:txBody>
                  <a:tcPr marL="91455" marR="91455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5FA8E2A3BFBDE43B1E74B5106F11B99" ma:contentTypeVersion="3" ma:contentTypeDescription="Create a new document." ma:contentTypeScope="" ma:versionID="34773e1aa494f4bd3c661224b61793d3">
  <xsd:schema xmlns:xsd="http://www.w3.org/2001/XMLSchema" xmlns:xs="http://www.w3.org/2001/XMLSchema" xmlns:p="http://schemas.microsoft.com/office/2006/metadata/properties" xmlns:ns2="f6216f6c-89eb-4c8a-9b73-38c2c7883288" targetNamespace="http://schemas.microsoft.com/office/2006/metadata/properties" ma:root="true" ma:fieldsID="a100b229624db10c96d2248be171cea5" ns2:_="">
    <xsd:import namespace="f6216f6c-89eb-4c8a-9b73-38c2c7883288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6216f6c-89eb-4c8a-9b73-38c2c788328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4BB140B7-6F24-404C-8B20-6E641D570E81}">
  <ds:schemaRefs>
    <ds:schemaRef ds:uri="http://schemas.microsoft.com/office/2006/documentManagement/types"/>
    <ds:schemaRef ds:uri="http://schemas.microsoft.com/office/2006/metadata/properties"/>
    <ds:schemaRef ds:uri="http://www.w3.org/XML/1998/namespace"/>
    <ds:schemaRef ds:uri="http://schemas.microsoft.com/office/infopath/2007/PartnerControls"/>
    <ds:schemaRef ds:uri="http://purl.org/dc/elements/1.1/"/>
    <ds:schemaRef ds:uri="f6216f6c-89eb-4c8a-9b73-38c2c7883288"/>
    <ds:schemaRef ds:uri="http://schemas.openxmlformats.org/package/2006/metadata/core-properties"/>
    <ds:schemaRef ds:uri="http://purl.org/dc/dcmitype/"/>
    <ds:schemaRef ds:uri="http://purl.org/dc/terms/"/>
  </ds:schemaRefs>
</ds:datastoreItem>
</file>

<file path=customXml/itemProps2.xml><?xml version="1.0" encoding="utf-8"?>
<ds:datastoreItem xmlns:ds="http://schemas.openxmlformats.org/officeDocument/2006/customXml" ds:itemID="{0E62BB0A-E389-44B9-AB8E-B5183A6FE66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f6216f6c-89eb-4c8a-9b73-38c2c7883288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3AD6315F-4AD8-414E-9278-DC7C3EED8A39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422</TotalTime>
  <Words>202</Words>
  <Application>Microsoft Office PowerPoint</Application>
  <PresentationFormat>Widescreen</PresentationFormat>
  <Paragraphs>73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2" baseType="lpstr">
      <vt:lpstr>Arial</vt:lpstr>
      <vt:lpstr>Calibri</vt:lpstr>
      <vt:lpstr>Calibri Light</vt:lpstr>
      <vt:lpstr>Times New Roman</vt:lpstr>
      <vt:lpstr>Office Theme</vt:lpstr>
      <vt:lpstr>    Year  9 GCSE Options &amp; Course Counselling</vt:lpstr>
      <vt:lpstr>GCSE Core</vt:lpstr>
      <vt:lpstr>PowerPoint Presentation</vt:lpstr>
      <vt:lpstr>GCSE Core</vt:lpstr>
      <vt:lpstr>GCSE preferences</vt:lpstr>
      <vt:lpstr>GCSE preferences</vt:lpstr>
      <vt:lpstr>The Course Counselling Process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Teaching and Learning at AES</dc:title>
  <dc:creator>Catherine Peeters</dc:creator>
  <cp:lastModifiedBy>Mrs C Peeters</cp:lastModifiedBy>
  <cp:revision>46</cp:revision>
  <dcterms:created xsi:type="dcterms:W3CDTF">2020-08-27T20:16:19Z</dcterms:created>
  <dcterms:modified xsi:type="dcterms:W3CDTF">2023-02-03T16:52:07Z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0x010100E5FA8E2A3BFBDE43B1E74B5106F11B99</vt:lpwstr>
  </property>
</Properties>
</file>