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590" r:id="rId2"/>
    <p:sldId id="584" r:id="rId3"/>
    <p:sldId id="581" r:id="rId4"/>
    <p:sldId id="585" r:id="rId5"/>
    <p:sldId id="582" r:id="rId6"/>
    <p:sldId id="586" r:id="rId7"/>
    <p:sldId id="587" r:id="rId8"/>
    <p:sldId id="58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C1C3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660"/>
  </p:normalViewPr>
  <p:slideViewPr>
    <p:cSldViewPr snapToGrid="0">
      <p:cViewPr varScale="1">
        <p:scale>
          <a:sx n="80" d="100"/>
          <a:sy n="80" d="100"/>
        </p:scale>
        <p:origin x="108" y="5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1939FB-91B8-4989-B2ED-1126947EB7BF}" type="datetimeFigureOut">
              <a:rPr lang="en-GB" smtClean="0"/>
              <a:t>09/12/2022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86953-C531-4992-AA56-AB2F855F556A}" type="slidenum">
              <a:rPr lang="en-GB" smtClean="0"/>
              <a:t>‹#›</a:t>
            </a:fld>
            <a:endParaRPr lang="en-GB"/>
          </a:p>
        </p:txBody>
      </p:sp>
    </p:spTree>
    <p:extLst>
      <p:ext uri="{BB962C8B-B14F-4D97-AF65-F5344CB8AC3E}">
        <p14:creationId xmlns:p14="http://schemas.microsoft.com/office/powerpoint/2010/main" val="235508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53CA73-4CBF-49C4-98B9-F5D57D3E8DFD}" type="datetimeFigureOut">
              <a:rPr lang="en-GB" smtClean="0"/>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414BC8-F758-47DD-BCDC-B8BFE392A01E}" type="slidenum">
              <a:rPr lang="en-GB" smtClean="0"/>
              <a:t>‹#›</a:t>
            </a:fld>
            <a:endParaRPr lang="en-GB"/>
          </a:p>
        </p:txBody>
      </p:sp>
    </p:spTree>
    <p:extLst>
      <p:ext uri="{BB962C8B-B14F-4D97-AF65-F5344CB8AC3E}">
        <p14:creationId xmlns:p14="http://schemas.microsoft.com/office/powerpoint/2010/main" val="1733333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53CA73-4CBF-49C4-98B9-F5D57D3E8DFD}" type="datetimeFigureOut">
              <a:rPr lang="en-GB" smtClean="0"/>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414BC8-F758-47DD-BCDC-B8BFE392A01E}" type="slidenum">
              <a:rPr lang="en-GB" smtClean="0"/>
              <a:t>‹#›</a:t>
            </a:fld>
            <a:endParaRPr lang="en-GB"/>
          </a:p>
        </p:txBody>
      </p:sp>
    </p:spTree>
    <p:extLst>
      <p:ext uri="{BB962C8B-B14F-4D97-AF65-F5344CB8AC3E}">
        <p14:creationId xmlns:p14="http://schemas.microsoft.com/office/powerpoint/2010/main" val="935119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53CA73-4CBF-49C4-98B9-F5D57D3E8DFD}" type="datetimeFigureOut">
              <a:rPr lang="en-GB" smtClean="0"/>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414BC8-F758-47DD-BCDC-B8BFE392A01E}" type="slidenum">
              <a:rPr lang="en-GB" smtClean="0"/>
              <a:t>‹#›</a:t>
            </a:fld>
            <a:endParaRPr lang="en-GB"/>
          </a:p>
        </p:txBody>
      </p:sp>
    </p:spTree>
    <p:extLst>
      <p:ext uri="{BB962C8B-B14F-4D97-AF65-F5344CB8AC3E}">
        <p14:creationId xmlns:p14="http://schemas.microsoft.com/office/powerpoint/2010/main" val="3557346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53CA73-4CBF-49C4-98B9-F5D57D3E8DFD}" type="datetimeFigureOut">
              <a:rPr lang="en-GB" smtClean="0"/>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414BC8-F758-47DD-BCDC-B8BFE392A01E}" type="slidenum">
              <a:rPr lang="en-GB" smtClean="0"/>
              <a:t>‹#›</a:t>
            </a:fld>
            <a:endParaRPr lang="en-GB"/>
          </a:p>
        </p:txBody>
      </p:sp>
    </p:spTree>
    <p:extLst>
      <p:ext uri="{BB962C8B-B14F-4D97-AF65-F5344CB8AC3E}">
        <p14:creationId xmlns:p14="http://schemas.microsoft.com/office/powerpoint/2010/main" val="208135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53CA73-4CBF-49C4-98B9-F5D57D3E8DFD}" type="datetimeFigureOut">
              <a:rPr lang="en-GB" smtClean="0"/>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414BC8-F758-47DD-BCDC-B8BFE392A01E}" type="slidenum">
              <a:rPr lang="en-GB" smtClean="0"/>
              <a:t>‹#›</a:t>
            </a:fld>
            <a:endParaRPr lang="en-GB"/>
          </a:p>
        </p:txBody>
      </p:sp>
    </p:spTree>
    <p:extLst>
      <p:ext uri="{BB962C8B-B14F-4D97-AF65-F5344CB8AC3E}">
        <p14:creationId xmlns:p14="http://schemas.microsoft.com/office/powerpoint/2010/main" val="385633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53CA73-4CBF-49C4-98B9-F5D57D3E8DFD}" type="datetimeFigureOut">
              <a:rPr lang="en-GB" smtClean="0"/>
              <a:t>09/12/2022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414BC8-F758-47DD-BCDC-B8BFE392A01E}" type="slidenum">
              <a:rPr lang="en-GB" smtClean="0"/>
              <a:t>‹#›</a:t>
            </a:fld>
            <a:endParaRPr lang="en-GB"/>
          </a:p>
        </p:txBody>
      </p:sp>
    </p:spTree>
    <p:extLst>
      <p:ext uri="{BB962C8B-B14F-4D97-AF65-F5344CB8AC3E}">
        <p14:creationId xmlns:p14="http://schemas.microsoft.com/office/powerpoint/2010/main" val="2483896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53CA73-4CBF-49C4-98B9-F5D57D3E8DFD}" type="datetimeFigureOut">
              <a:rPr lang="en-GB" smtClean="0"/>
              <a:t>09/12/2022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414BC8-F758-47DD-BCDC-B8BFE392A01E}" type="slidenum">
              <a:rPr lang="en-GB" smtClean="0"/>
              <a:t>‹#›</a:t>
            </a:fld>
            <a:endParaRPr lang="en-GB"/>
          </a:p>
        </p:txBody>
      </p:sp>
    </p:spTree>
    <p:extLst>
      <p:ext uri="{BB962C8B-B14F-4D97-AF65-F5344CB8AC3E}">
        <p14:creationId xmlns:p14="http://schemas.microsoft.com/office/powerpoint/2010/main" val="2031963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53CA73-4CBF-49C4-98B9-F5D57D3E8DFD}" type="datetimeFigureOut">
              <a:rPr lang="en-GB" smtClean="0"/>
              <a:t>09/12/2022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414BC8-F758-47DD-BCDC-B8BFE392A01E}" type="slidenum">
              <a:rPr lang="en-GB" smtClean="0"/>
              <a:t>‹#›</a:t>
            </a:fld>
            <a:endParaRPr lang="en-GB"/>
          </a:p>
        </p:txBody>
      </p:sp>
    </p:spTree>
    <p:extLst>
      <p:ext uri="{BB962C8B-B14F-4D97-AF65-F5344CB8AC3E}">
        <p14:creationId xmlns:p14="http://schemas.microsoft.com/office/powerpoint/2010/main" val="3313385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3CA73-4CBF-49C4-98B9-F5D57D3E8DFD}" type="datetimeFigureOut">
              <a:rPr lang="en-GB" smtClean="0"/>
              <a:t>09/12/2022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414BC8-F758-47DD-BCDC-B8BFE392A01E}" type="slidenum">
              <a:rPr lang="en-GB" smtClean="0"/>
              <a:t>‹#›</a:t>
            </a:fld>
            <a:endParaRPr lang="en-GB"/>
          </a:p>
        </p:txBody>
      </p:sp>
    </p:spTree>
    <p:extLst>
      <p:ext uri="{BB962C8B-B14F-4D97-AF65-F5344CB8AC3E}">
        <p14:creationId xmlns:p14="http://schemas.microsoft.com/office/powerpoint/2010/main" val="224806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53CA73-4CBF-49C4-98B9-F5D57D3E8DFD}" type="datetimeFigureOut">
              <a:rPr lang="en-GB" smtClean="0"/>
              <a:t>09/12/2022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414BC8-F758-47DD-BCDC-B8BFE392A01E}" type="slidenum">
              <a:rPr lang="en-GB" smtClean="0"/>
              <a:t>‹#›</a:t>
            </a:fld>
            <a:endParaRPr lang="en-GB"/>
          </a:p>
        </p:txBody>
      </p:sp>
    </p:spTree>
    <p:extLst>
      <p:ext uri="{BB962C8B-B14F-4D97-AF65-F5344CB8AC3E}">
        <p14:creationId xmlns:p14="http://schemas.microsoft.com/office/powerpoint/2010/main" val="2208134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53CA73-4CBF-49C4-98B9-F5D57D3E8DFD}" type="datetimeFigureOut">
              <a:rPr lang="en-GB" smtClean="0"/>
              <a:t>09/12/2022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414BC8-F758-47DD-BCDC-B8BFE392A01E}" type="slidenum">
              <a:rPr lang="en-GB" smtClean="0"/>
              <a:t>‹#›</a:t>
            </a:fld>
            <a:endParaRPr lang="en-GB"/>
          </a:p>
        </p:txBody>
      </p:sp>
    </p:spTree>
    <p:extLst>
      <p:ext uri="{BB962C8B-B14F-4D97-AF65-F5344CB8AC3E}">
        <p14:creationId xmlns:p14="http://schemas.microsoft.com/office/powerpoint/2010/main" val="398995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l="-12000" r="-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3CA73-4CBF-49C4-98B9-F5D57D3E8DFD}" type="datetimeFigureOut">
              <a:rPr lang="en-GB" smtClean="0"/>
              <a:t>09/12/2022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14BC8-F758-47DD-BCDC-B8BFE392A01E}" type="slidenum">
              <a:rPr lang="en-GB" smtClean="0"/>
              <a:t>‹#›</a:t>
            </a:fld>
            <a:endParaRPr lang="en-GB"/>
          </a:p>
        </p:txBody>
      </p:sp>
    </p:spTree>
    <p:extLst>
      <p:ext uri="{BB962C8B-B14F-4D97-AF65-F5344CB8AC3E}">
        <p14:creationId xmlns:p14="http://schemas.microsoft.com/office/powerpoint/2010/main" val="1201169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429000"/>
            <a:ext cx="9144000" cy="1193483"/>
          </a:xfrm>
        </p:spPr>
        <p:txBody>
          <a:bodyPr>
            <a:normAutofit fontScale="90000"/>
          </a:bodyPr>
          <a:lstStyle/>
          <a:p>
            <a:r>
              <a:rPr lang="en-GB" sz="7200" b="1" dirty="0">
                <a:solidFill>
                  <a:srgbClr val="FF0000"/>
                </a:solidFill>
              </a:rPr>
              <a:t>Please click on slide show from beginning to hear a voice over</a:t>
            </a:r>
          </a:p>
        </p:txBody>
      </p:sp>
      <p:pic>
        <p:nvPicPr>
          <p:cNvPr id="8" name="Audio 7">
            <a:hlinkClick r:id="" action="ppaction://media"/>
            <a:extLst>
              <a:ext uri="{FF2B5EF4-FFF2-40B4-BE49-F238E27FC236}">
                <a16:creationId xmlns:a16="http://schemas.microsoft.com/office/drawing/2014/main" id="{891B336A-6E32-453D-A920-ED8BC97335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52255634"/>
      </p:ext>
    </p:extLst>
  </p:cSld>
  <p:clrMapOvr>
    <a:masterClrMapping/>
  </p:clrMapOvr>
  <mc:AlternateContent xmlns:mc="http://schemas.openxmlformats.org/markup-compatibility/2006">
    <mc:Choice xmlns:p14="http://schemas.microsoft.com/office/powerpoint/2010/main" Requires="p14">
      <p:transition spd="slow" p14:dur="2000" advTm="751"/>
    </mc:Choice>
    <mc:Fallback>
      <p:transition spd="slow" advTm="7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1645919"/>
            <a:ext cx="9144000" cy="1193483"/>
          </a:xfrm>
        </p:spPr>
        <p:txBody>
          <a:bodyPr>
            <a:normAutofit/>
          </a:bodyPr>
          <a:lstStyle/>
          <a:p>
            <a:r>
              <a:rPr lang="en-GB" sz="7200" b="1" dirty="0">
                <a:solidFill>
                  <a:srgbClr val="FF0000"/>
                </a:solidFill>
              </a:rPr>
              <a:t>GCSE P.E Taster Session</a:t>
            </a:r>
          </a:p>
        </p:txBody>
      </p:sp>
      <p:sp>
        <p:nvSpPr>
          <p:cNvPr id="3" name="Subtitle 2"/>
          <p:cNvSpPr>
            <a:spLocks noGrp="1"/>
          </p:cNvSpPr>
          <p:nvPr>
            <p:ph type="subTitle" idx="1"/>
          </p:nvPr>
        </p:nvSpPr>
        <p:spPr>
          <a:xfrm>
            <a:off x="1341120" y="2946718"/>
            <a:ext cx="9144000" cy="710882"/>
          </a:xfrm>
        </p:spPr>
        <p:txBody>
          <a:bodyPr>
            <a:normAutofit/>
          </a:bodyPr>
          <a:lstStyle/>
          <a:p>
            <a:r>
              <a:rPr lang="en-GB" sz="4400" dirty="0">
                <a:solidFill>
                  <a:srgbClr val="FF0000"/>
                </a:solidFill>
              </a:rPr>
              <a:t>Exam Board - OCR</a:t>
            </a:r>
          </a:p>
        </p:txBody>
      </p:sp>
      <p:sp>
        <p:nvSpPr>
          <p:cNvPr id="4" name="TextBox 3"/>
          <p:cNvSpPr txBox="1"/>
          <p:nvPr/>
        </p:nvSpPr>
        <p:spPr>
          <a:xfrm>
            <a:off x="1737360" y="3927098"/>
            <a:ext cx="8641080" cy="1077218"/>
          </a:xfrm>
          <a:prstGeom prst="rect">
            <a:avLst/>
          </a:prstGeom>
          <a:noFill/>
        </p:spPr>
        <p:txBody>
          <a:bodyPr wrap="square" rtlCol="0">
            <a:spAutoFit/>
          </a:bodyPr>
          <a:lstStyle/>
          <a:p>
            <a:pPr algn="ctr"/>
            <a:r>
              <a:rPr lang="en-GB" sz="3200" dirty="0">
                <a:solidFill>
                  <a:srgbClr val="002060"/>
                </a:solidFill>
              </a:rPr>
              <a:t>The GCSE P.E qualification combines practical performance and theoretical knowledge</a:t>
            </a:r>
          </a:p>
        </p:txBody>
      </p:sp>
      <p:pic>
        <p:nvPicPr>
          <p:cNvPr id="9" name="Audio 8">
            <a:hlinkClick r:id="" action="ppaction://media"/>
            <a:extLst>
              <a:ext uri="{FF2B5EF4-FFF2-40B4-BE49-F238E27FC236}">
                <a16:creationId xmlns:a16="http://schemas.microsoft.com/office/drawing/2014/main" id="{DFC67D92-9DEF-4367-85BA-89FECD5BD61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036416370"/>
      </p:ext>
    </p:extLst>
  </p:cSld>
  <p:clrMapOvr>
    <a:masterClrMapping/>
  </p:clrMapOvr>
  <mc:AlternateContent xmlns:mc="http://schemas.openxmlformats.org/markup-compatibility/2006">
    <mc:Choice xmlns:p14="http://schemas.microsoft.com/office/powerpoint/2010/main" Requires="p14">
      <p:transition spd="slow" p14:dur="2000" advTm="15630"/>
    </mc:Choice>
    <mc:Fallback>
      <p:transition spd="slow" advTm="156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55" y="90152"/>
            <a:ext cx="10515600" cy="1325563"/>
          </a:xfrm>
        </p:spPr>
        <p:txBody>
          <a:bodyPr>
            <a:noAutofit/>
          </a:bodyPr>
          <a:lstStyle/>
          <a:p>
            <a:pPr algn="ctr"/>
            <a:r>
              <a:rPr lang="en-GB" sz="5400" b="1" u="sng" dirty="0">
                <a:solidFill>
                  <a:srgbClr val="FF0000"/>
                </a:solidFill>
              </a:rPr>
              <a:t>Theory</a:t>
            </a:r>
          </a:p>
        </p:txBody>
      </p:sp>
      <p:sp>
        <p:nvSpPr>
          <p:cNvPr id="3" name="Content Placeholder 2"/>
          <p:cNvSpPr>
            <a:spLocks noGrp="1"/>
          </p:cNvSpPr>
          <p:nvPr>
            <p:ph idx="1"/>
          </p:nvPr>
        </p:nvSpPr>
        <p:spPr>
          <a:xfrm>
            <a:off x="206062" y="1323474"/>
            <a:ext cx="8145458" cy="5290686"/>
          </a:xfrm>
        </p:spPr>
        <p:txBody>
          <a:bodyPr>
            <a:normAutofit/>
          </a:bodyPr>
          <a:lstStyle/>
          <a:p>
            <a:pPr marL="342900" lvl="0" indent="-342900">
              <a:lnSpc>
                <a:spcPct val="107000"/>
              </a:lnSpc>
              <a:spcAft>
                <a:spcPts val="0"/>
              </a:spcAft>
              <a:buFont typeface="Symbol"/>
              <a:buChar char=""/>
            </a:pPr>
            <a:r>
              <a:rPr lang="en-GB" dirty="0">
                <a:solidFill>
                  <a:srgbClr val="002060"/>
                </a:solidFill>
                <a:ea typeface="Calibri"/>
                <a:cs typeface="Times New Roman"/>
              </a:rPr>
              <a:t>60% of the overall qualification</a:t>
            </a:r>
          </a:p>
          <a:p>
            <a:pPr marL="342900" lvl="0" indent="-342900">
              <a:lnSpc>
                <a:spcPct val="107000"/>
              </a:lnSpc>
              <a:spcAft>
                <a:spcPts val="0"/>
              </a:spcAft>
              <a:buFont typeface="Symbol"/>
              <a:buChar char=""/>
            </a:pPr>
            <a:r>
              <a:rPr lang="en-GB" dirty="0">
                <a:solidFill>
                  <a:srgbClr val="002060"/>
                </a:solidFill>
                <a:ea typeface="Calibri"/>
                <a:cs typeface="Times New Roman"/>
              </a:rPr>
              <a:t>Very detailed and contains a lot of Science based knowledge, particularly biology</a:t>
            </a:r>
          </a:p>
          <a:p>
            <a:pPr marL="342900" lvl="0" indent="-342900">
              <a:lnSpc>
                <a:spcPct val="107000"/>
              </a:lnSpc>
              <a:spcAft>
                <a:spcPts val="0"/>
              </a:spcAft>
              <a:buFont typeface="Symbol"/>
              <a:buChar char=""/>
            </a:pPr>
            <a:r>
              <a:rPr lang="en-GB" dirty="0">
                <a:solidFill>
                  <a:srgbClr val="002060"/>
                </a:solidFill>
                <a:ea typeface="Calibri"/>
                <a:cs typeface="Times New Roman"/>
              </a:rPr>
              <a:t>Theory will be taught in classrooms – 70% of GCSE P.E lessons will be theory based</a:t>
            </a:r>
          </a:p>
          <a:p>
            <a:pPr marL="342900" lvl="0" indent="-342900">
              <a:lnSpc>
                <a:spcPct val="107000"/>
              </a:lnSpc>
              <a:spcAft>
                <a:spcPts val="0"/>
              </a:spcAft>
              <a:buFont typeface="Symbol"/>
              <a:buChar char=""/>
            </a:pPr>
            <a:r>
              <a:rPr lang="en-GB" dirty="0">
                <a:solidFill>
                  <a:srgbClr val="002060"/>
                </a:solidFill>
                <a:ea typeface="Calibri"/>
                <a:cs typeface="Times New Roman"/>
              </a:rPr>
              <a:t>Students will be set a piece of homework each week</a:t>
            </a:r>
          </a:p>
          <a:p>
            <a:pPr marL="342900" lvl="0" indent="-342900">
              <a:lnSpc>
                <a:spcPct val="107000"/>
              </a:lnSpc>
              <a:spcAft>
                <a:spcPts val="0"/>
              </a:spcAft>
              <a:buFont typeface="Symbol"/>
              <a:buChar char=""/>
            </a:pPr>
            <a:r>
              <a:rPr lang="en-GB" dirty="0">
                <a:solidFill>
                  <a:srgbClr val="002060"/>
                </a:solidFill>
                <a:ea typeface="Calibri"/>
                <a:cs typeface="Times New Roman"/>
              </a:rPr>
              <a:t>Students will sit 2 examination papers at the end of year 11 (1 hour each)</a:t>
            </a:r>
          </a:p>
        </p:txBody>
      </p:sp>
      <p:sp>
        <p:nvSpPr>
          <p:cNvPr id="4" name="AutoShape 2" descr="My Revision Notes: OCR GCSE (9-1) PE 2nd Edition: Amazon.co.uk: Powell,  Sarah: 9781510405257: Boo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160" y="950203"/>
            <a:ext cx="3413760" cy="482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udio 6">
            <a:hlinkClick r:id="" action="ppaction://media"/>
            <a:extLst>
              <a:ext uri="{FF2B5EF4-FFF2-40B4-BE49-F238E27FC236}">
                <a16:creationId xmlns:a16="http://schemas.microsoft.com/office/drawing/2014/main" id="{21362CFB-FC5C-4136-A1B7-B32DA745CB0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19919916"/>
      </p:ext>
    </p:extLst>
  </p:cSld>
  <p:clrMapOvr>
    <a:masterClrMapping/>
  </p:clrMapOvr>
  <mc:AlternateContent xmlns:mc="http://schemas.openxmlformats.org/markup-compatibility/2006">
    <mc:Choice xmlns:p14="http://schemas.microsoft.com/office/powerpoint/2010/main" Requires="p14">
      <p:transition spd="slow" p14:dur="2000" advTm="37150"/>
    </mc:Choice>
    <mc:Fallback>
      <p:transition spd="slow" advTm="371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55" y="90152"/>
            <a:ext cx="10515600" cy="1325563"/>
          </a:xfrm>
        </p:spPr>
        <p:txBody>
          <a:bodyPr>
            <a:noAutofit/>
          </a:bodyPr>
          <a:lstStyle/>
          <a:p>
            <a:pPr algn="ctr"/>
            <a:r>
              <a:rPr lang="en-GB" sz="5400" b="1" u="sng" dirty="0">
                <a:solidFill>
                  <a:srgbClr val="FF0000"/>
                </a:solidFill>
              </a:rPr>
              <a:t>Theory</a:t>
            </a:r>
          </a:p>
        </p:txBody>
      </p:sp>
      <p:sp>
        <p:nvSpPr>
          <p:cNvPr id="3" name="Content Placeholder 2"/>
          <p:cNvSpPr>
            <a:spLocks noGrp="1"/>
          </p:cNvSpPr>
          <p:nvPr>
            <p:ph idx="1"/>
          </p:nvPr>
        </p:nvSpPr>
        <p:spPr>
          <a:xfrm>
            <a:off x="206062" y="1171978"/>
            <a:ext cx="8829654" cy="5426942"/>
          </a:xfrm>
        </p:spPr>
        <p:txBody>
          <a:bodyPr>
            <a:noAutofit/>
          </a:bodyPr>
          <a:lstStyle/>
          <a:p>
            <a:pPr marL="342900" lvl="0" indent="-342900">
              <a:lnSpc>
                <a:spcPct val="107000"/>
              </a:lnSpc>
              <a:spcAft>
                <a:spcPts val="0"/>
              </a:spcAft>
              <a:buFont typeface="Symbol"/>
              <a:buChar char=""/>
            </a:pPr>
            <a:r>
              <a:rPr lang="en-GB" sz="2600" b="1" u="sng" dirty="0">
                <a:solidFill>
                  <a:srgbClr val="002060"/>
                </a:solidFill>
                <a:ea typeface="Calibri"/>
                <a:cs typeface="Times New Roman"/>
              </a:rPr>
              <a:t>Paper 1 (30% of overall grade)</a:t>
            </a:r>
            <a:r>
              <a:rPr lang="en-GB" sz="2600" b="1" dirty="0">
                <a:solidFill>
                  <a:srgbClr val="002060"/>
                </a:solidFill>
                <a:ea typeface="Calibri"/>
                <a:cs typeface="Times New Roman"/>
              </a:rPr>
              <a:t> </a:t>
            </a:r>
            <a:r>
              <a:rPr lang="en-GB" sz="2600" dirty="0">
                <a:solidFill>
                  <a:srgbClr val="002060"/>
                </a:solidFill>
                <a:ea typeface="Calibri"/>
                <a:cs typeface="Times New Roman"/>
              </a:rPr>
              <a:t>– ‘Physical factors affecting performance’. This paper includes topics such as the skeletal system, the muscular system, the cardiovascular system, the respiratory system, effects of exercise, components of fitness, methods of training, principles of training, warm up and cool down and risk assessment.</a:t>
            </a:r>
          </a:p>
          <a:p>
            <a:pPr marL="342900" lvl="0" indent="-342900">
              <a:lnSpc>
                <a:spcPct val="107000"/>
              </a:lnSpc>
              <a:spcAft>
                <a:spcPts val="0"/>
              </a:spcAft>
              <a:buFont typeface="Symbol"/>
              <a:buChar char=""/>
            </a:pPr>
            <a:r>
              <a:rPr lang="en-GB" sz="2600" b="1" u="sng" dirty="0">
                <a:solidFill>
                  <a:srgbClr val="002060"/>
                </a:solidFill>
                <a:ea typeface="Calibri"/>
                <a:cs typeface="Times New Roman"/>
              </a:rPr>
              <a:t>Paper 2 (30% of overall grade) </a:t>
            </a:r>
            <a:r>
              <a:rPr lang="en-GB" sz="2600" dirty="0">
                <a:solidFill>
                  <a:srgbClr val="002060"/>
                </a:solidFill>
                <a:ea typeface="Calibri"/>
                <a:cs typeface="Times New Roman"/>
              </a:rPr>
              <a:t>– ‘Sociocultural issues and sports psychology’. This paper includes topics such as trends in participation, commercialisation (sponsorship/media), ethics in sport (sportsmanship/gamesmanship/drugs), skill acquisition, guidance and feedback, goal setting and mental preparation and diet and nutrition.</a:t>
            </a:r>
          </a:p>
        </p:txBody>
      </p:sp>
      <p:sp>
        <p:nvSpPr>
          <p:cNvPr id="4" name="AutoShape 2" descr="My Revision Notes: OCR GCSE (9-1) PE 2nd Edition: Amazon.co.uk: Powell,  Sarah: 9781510405257: Boo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5716" y="1792705"/>
            <a:ext cx="3053613" cy="4313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Audio 5">
            <a:hlinkClick r:id="" action="ppaction://media"/>
            <a:extLst>
              <a:ext uri="{FF2B5EF4-FFF2-40B4-BE49-F238E27FC236}">
                <a16:creationId xmlns:a16="http://schemas.microsoft.com/office/drawing/2014/main" id="{B107F2F4-3306-4A67-B06D-4E0EAE04A3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62962074"/>
      </p:ext>
    </p:extLst>
  </p:cSld>
  <p:clrMapOvr>
    <a:masterClrMapping/>
  </p:clrMapOvr>
  <mc:AlternateContent xmlns:mc="http://schemas.openxmlformats.org/markup-compatibility/2006">
    <mc:Choice xmlns:p14="http://schemas.microsoft.com/office/powerpoint/2010/main" Requires="p14">
      <p:transition spd="slow" p14:dur="2000" advTm="44662"/>
    </mc:Choice>
    <mc:Fallback>
      <p:transition spd="slow" advTm="446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55" y="90152"/>
            <a:ext cx="10515600" cy="1325563"/>
          </a:xfrm>
        </p:spPr>
        <p:txBody>
          <a:bodyPr>
            <a:noAutofit/>
          </a:bodyPr>
          <a:lstStyle/>
          <a:p>
            <a:pPr algn="ctr"/>
            <a:r>
              <a:rPr lang="en-GB" sz="5400" b="1" u="sng" dirty="0">
                <a:solidFill>
                  <a:srgbClr val="FF0000"/>
                </a:solidFill>
              </a:rPr>
              <a:t>Practical</a:t>
            </a:r>
          </a:p>
        </p:txBody>
      </p:sp>
      <p:sp>
        <p:nvSpPr>
          <p:cNvPr id="3" name="Content Placeholder 2"/>
          <p:cNvSpPr>
            <a:spLocks noGrp="1"/>
          </p:cNvSpPr>
          <p:nvPr>
            <p:ph idx="1"/>
          </p:nvPr>
        </p:nvSpPr>
        <p:spPr>
          <a:xfrm>
            <a:off x="65185" y="1175921"/>
            <a:ext cx="8293088" cy="5591927"/>
          </a:xfrm>
        </p:spPr>
        <p:txBody>
          <a:bodyPr>
            <a:normAutofit fontScale="85000" lnSpcReduction="10000"/>
          </a:bodyPr>
          <a:lstStyle/>
          <a:p>
            <a:pPr lvl="0"/>
            <a:r>
              <a:rPr lang="en-GB" dirty="0">
                <a:solidFill>
                  <a:srgbClr val="002060"/>
                </a:solidFill>
              </a:rPr>
              <a:t>30% of the overall grade</a:t>
            </a:r>
          </a:p>
          <a:p>
            <a:pPr lvl="0"/>
            <a:r>
              <a:rPr lang="en-GB" dirty="0">
                <a:solidFill>
                  <a:srgbClr val="002060"/>
                </a:solidFill>
              </a:rPr>
              <a:t>30% of GCSE P.E lessons will be practical based (all students will have an additional 3 hours of core P.E regardless of whether a student has chosen GCSE P.E or not)</a:t>
            </a:r>
          </a:p>
          <a:p>
            <a:pPr lvl="0"/>
            <a:r>
              <a:rPr lang="en-GB" dirty="0">
                <a:solidFill>
                  <a:srgbClr val="002060"/>
                </a:solidFill>
              </a:rPr>
              <a:t>We will continuously teach and assess a variety of sports in school throughout year 10 and 11 using GCSE P.E practical lessons and core P.E lessons</a:t>
            </a:r>
          </a:p>
          <a:p>
            <a:pPr lvl="0"/>
            <a:r>
              <a:rPr lang="en-GB" dirty="0">
                <a:solidFill>
                  <a:srgbClr val="002060"/>
                </a:solidFill>
              </a:rPr>
              <a:t>Students’ best 3 scores will count towards their overall grade (at least one of these must be a team sport and at least one of these must be an individual sport) </a:t>
            </a:r>
          </a:p>
          <a:p>
            <a:pPr lvl="0"/>
            <a:r>
              <a:rPr lang="en-GB" b="1" dirty="0">
                <a:solidFill>
                  <a:srgbClr val="002060"/>
                </a:solidFill>
              </a:rPr>
              <a:t>Students should participate in at least one sport for a club outside of school i.e. training and participating in competition</a:t>
            </a:r>
          </a:p>
          <a:p>
            <a:pPr lvl="0"/>
            <a:r>
              <a:rPr lang="en-GB" dirty="0">
                <a:solidFill>
                  <a:srgbClr val="002060"/>
                </a:solidFill>
              </a:rPr>
              <a:t>It is compulsory for students to attend lunch time clubs in the sports that they are being assessed in. This usually equates to 1-2 hours of lunch time clubs per week. Detentions will be set for those that do not attend</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8459" y="2057400"/>
            <a:ext cx="3568356" cy="3367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udio 4">
            <a:hlinkClick r:id="" action="ppaction://media"/>
            <a:extLst>
              <a:ext uri="{FF2B5EF4-FFF2-40B4-BE49-F238E27FC236}">
                <a16:creationId xmlns:a16="http://schemas.microsoft.com/office/drawing/2014/main" id="{24D83DC9-CDEB-4FE2-95B7-F3F8784F559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994373141"/>
      </p:ext>
    </p:extLst>
  </p:cSld>
  <p:clrMapOvr>
    <a:masterClrMapping/>
  </p:clrMapOvr>
  <mc:AlternateContent xmlns:mc="http://schemas.openxmlformats.org/markup-compatibility/2006">
    <mc:Choice xmlns:p14="http://schemas.microsoft.com/office/powerpoint/2010/main" Requires="p14">
      <p:transition spd="slow" p14:dur="2000" advTm="78422"/>
    </mc:Choice>
    <mc:Fallback>
      <p:transition spd="slow" advTm="784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55" y="90152"/>
            <a:ext cx="10515600" cy="1325563"/>
          </a:xfrm>
        </p:spPr>
        <p:txBody>
          <a:bodyPr>
            <a:noAutofit/>
          </a:bodyPr>
          <a:lstStyle/>
          <a:p>
            <a:pPr algn="ctr"/>
            <a:r>
              <a:rPr lang="en-GB" sz="5400" b="1" u="sng" dirty="0">
                <a:solidFill>
                  <a:srgbClr val="FF0000"/>
                </a:solidFill>
              </a:rPr>
              <a:t>Practical</a:t>
            </a:r>
          </a:p>
        </p:txBody>
      </p:sp>
      <p:sp>
        <p:nvSpPr>
          <p:cNvPr id="3" name="Content Placeholder 2"/>
          <p:cNvSpPr>
            <a:spLocks noGrp="1"/>
          </p:cNvSpPr>
          <p:nvPr>
            <p:ph idx="1"/>
          </p:nvPr>
        </p:nvSpPr>
        <p:spPr>
          <a:xfrm>
            <a:off x="65185" y="1280160"/>
            <a:ext cx="8530175" cy="5303520"/>
          </a:xfrm>
        </p:spPr>
        <p:txBody>
          <a:bodyPr>
            <a:normAutofit fontScale="25000" lnSpcReduction="20000"/>
          </a:bodyPr>
          <a:lstStyle/>
          <a:p>
            <a:r>
              <a:rPr lang="en-GB" sz="10400" dirty="0">
                <a:solidFill>
                  <a:srgbClr val="002060"/>
                </a:solidFill>
              </a:rPr>
              <a:t>The traditional sports will be taught in school GCSE P.E and core P.E practical lessons (those in bold). Other sports can be submitted for assessment via video footage</a:t>
            </a:r>
          </a:p>
          <a:p>
            <a:endParaRPr lang="en-GB" sz="8000" dirty="0">
              <a:solidFill>
                <a:srgbClr val="002060"/>
              </a:solidFill>
            </a:endParaRPr>
          </a:p>
          <a:p>
            <a:r>
              <a:rPr lang="en-GB" sz="8800" b="1" u="sng" dirty="0">
                <a:solidFill>
                  <a:srgbClr val="002060"/>
                </a:solidFill>
              </a:rPr>
              <a:t>Team Sports</a:t>
            </a:r>
            <a:endParaRPr lang="en-GB" sz="8800" dirty="0">
              <a:solidFill>
                <a:srgbClr val="002060"/>
              </a:solidFill>
            </a:endParaRPr>
          </a:p>
          <a:p>
            <a:pPr marL="0" indent="0">
              <a:buNone/>
            </a:pPr>
            <a:r>
              <a:rPr lang="en-GB" sz="8800" dirty="0">
                <a:solidFill>
                  <a:srgbClr val="002060"/>
                </a:solidFill>
              </a:rPr>
              <a:t>Badminton (doubles), </a:t>
            </a:r>
            <a:r>
              <a:rPr lang="en-GB" sz="8800" b="1" dirty="0">
                <a:solidFill>
                  <a:srgbClr val="002060"/>
                </a:solidFill>
              </a:rPr>
              <a:t>Basketball</a:t>
            </a:r>
            <a:r>
              <a:rPr lang="en-GB" sz="8800" dirty="0">
                <a:solidFill>
                  <a:srgbClr val="002060"/>
                </a:solidFill>
              </a:rPr>
              <a:t>, Cricket, Dance, </a:t>
            </a:r>
            <a:r>
              <a:rPr lang="en-GB" sz="8800" b="1" dirty="0">
                <a:solidFill>
                  <a:srgbClr val="002060"/>
                </a:solidFill>
              </a:rPr>
              <a:t>Football</a:t>
            </a:r>
            <a:r>
              <a:rPr lang="en-GB" sz="8800" dirty="0">
                <a:solidFill>
                  <a:srgbClr val="002060"/>
                </a:solidFill>
              </a:rPr>
              <a:t>, </a:t>
            </a:r>
            <a:r>
              <a:rPr lang="en-GB" sz="8800" b="1" dirty="0">
                <a:solidFill>
                  <a:srgbClr val="002060"/>
                </a:solidFill>
              </a:rPr>
              <a:t>Handball</a:t>
            </a:r>
            <a:r>
              <a:rPr lang="en-GB" sz="8800" dirty="0">
                <a:solidFill>
                  <a:srgbClr val="002060"/>
                </a:solidFill>
              </a:rPr>
              <a:t>, Hockey, Lacrosse, </a:t>
            </a:r>
            <a:r>
              <a:rPr lang="en-GB" sz="8800" b="1" dirty="0">
                <a:solidFill>
                  <a:srgbClr val="002060"/>
                </a:solidFill>
              </a:rPr>
              <a:t>Netball</a:t>
            </a:r>
            <a:r>
              <a:rPr lang="en-GB" sz="8800" dirty="0">
                <a:solidFill>
                  <a:srgbClr val="002060"/>
                </a:solidFill>
              </a:rPr>
              <a:t>, Rowing, Rugby League, </a:t>
            </a:r>
            <a:r>
              <a:rPr lang="en-GB" sz="8800" b="1" dirty="0">
                <a:solidFill>
                  <a:srgbClr val="002060"/>
                </a:solidFill>
              </a:rPr>
              <a:t>Rugby Union</a:t>
            </a:r>
            <a:r>
              <a:rPr lang="en-GB" sz="8800" dirty="0">
                <a:solidFill>
                  <a:srgbClr val="002060"/>
                </a:solidFill>
              </a:rPr>
              <a:t>, Squash, Table-tennis (doubles), Tennis (doubles)</a:t>
            </a:r>
          </a:p>
          <a:p>
            <a:pPr marL="0" indent="0">
              <a:buNone/>
            </a:pPr>
            <a:endParaRPr lang="en-GB" sz="8800" dirty="0">
              <a:solidFill>
                <a:srgbClr val="002060"/>
              </a:solidFill>
            </a:endParaRPr>
          </a:p>
          <a:p>
            <a:r>
              <a:rPr lang="en-GB" sz="8800" b="1" u="sng" dirty="0">
                <a:solidFill>
                  <a:srgbClr val="002060"/>
                </a:solidFill>
              </a:rPr>
              <a:t>Individual Sports</a:t>
            </a:r>
            <a:endParaRPr lang="en-GB" sz="8800" dirty="0">
              <a:solidFill>
                <a:srgbClr val="002060"/>
              </a:solidFill>
            </a:endParaRPr>
          </a:p>
          <a:p>
            <a:pPr marL="0" indent="0">
              <a:buNone/>
            </a:pPr>
            <a:r>
              <a:rPr lang="en-GB" sz="8800" dirty="0">
                <a:solidFill>
                  <a:srgbClr val="002060"/>
                </a:solidFill>
              </a:rPr>
              <a:t>Amateur boxing, </a:t>
            </a:r>
            <a:r>
              <a:rPr lang="en-GB" sz="8800" b="1" dirty="0">
                <a:solidFill>
                  <a:srgbClr val="002060"/>
                </a:solidFill>
              </a:rPr>
              <a:t>Athletics</a:t>
            </a:r>
            <a:r>
              <a:rPr lang="en-GB" sz="8800" dirty="0">
                <a:solidFill>
                  <a:srgbClr val="002060"/>
                </a:solidFill>
              </a:rPr>
              <a:t>, </a:t>
            </a:r>
            <a:r>
              <a:rPr lang="en-GB" sz="8800" b="1" dirty="0">
                <a:solidFill>
                  <a:srgbClr val="002060"/>
                </a:solidFill>
              </a:rPr>
              <a:t>Badminton</a:t>
            </a:r>
            <a:r>
              <a:rPr lang="en-GB" sz="8800" dirty="0">
                <a:solidFill>
                  <a:srgbClr val="002060"/>
                </a:solidFill>
              </a:rPr>
              <a:t>, </a:t>
            </a:r>
            <a:r>
              <a:rPr lang="en-GB" sz="8800" dirty="0" err="1">
                <a:solidFill>
                  <a:srgbClr val="002060"/>
                </a:solidFill>
              </a:rPr>
              <a:t>Boccia</a:t>
            </a:r>
            <a:r>
              <a:rPr lang="en-GB" sz="8800" dirty="0">
                <a:solidFill>
                  <a:srgbClr val="002060"/>
                </a:solidFill>
              </a:rPr>
              <a:t>, Canoeing, Cycling, Dance, Diving, Equestrian, Golf, Gymnastics, Kayaking, Rock Climbing, Sculling, Skiing, Snowboarding, Squash, Swimming, </a:t>
            </a:r>
            <a:r>
              <a:rPr lang="en-GB" sz="8800" b="1" dirty="0">
                <a:solidFill>
                  <a:srgbClr val="002060"/>
                </a:solidFill>
              </a:rPr>
              <a:t>Table Tennis</a:t>
            </a:r>
            <a:r>
              <a:rPr lang="en-GB" sz="8800" dirty="0">
                <a:solidFill>
                  <a:srgbClr val="002060"/>
                </a:solidFill>
              </a:rPr>
              <a:t>, Tennis, </a:t>
            </a:r>
            <a:r>
              <a:rPr lang="en-GB" sz="8800" b="1" dirty="0">
                <a:solidFill>
                  <a:srgbClr val="002060"/>
                </a:solidFill>
              </a:rPr>
              <a:t>Trampolining</a:t>
            </a:r>
            <a:endParaRPr lang="en-GB" sz="8800" dirty="0">
              <a:solidFill>
                <a:srgbClr val="002060"/>
              </a:solidFill>
            </a:endParaRPr>
          </a:p>
          <a:p>
            <a:pPr marL="0" indent="0">
              <a:buNone/>
            </a:pPr>
            <a:endParaRPr lang="en-GB" sz="800" dirty="0">
              <a:solidFill>
                <a:srgbClr val="002060"/>
              </a:solidFill>
            </a:endParaRPr>
          </a:p>
          <a:p>
            <a:r>
              <a:rPr lang="en-GB" sz="8000" b="1" dirty="0">
                <a:solidFill>
                  <a:srgbClr val="00B050"/>
                </a:solidFill>
              </a:rPr>
              <a:t>**Note that some sports cannot be assessed together </a:t>
            </a:r>
            <a:r>
              <a:rPr lang="en-GB" sz="8000" b="1" dirty="0" err="1">
                <a:solidFill>
                  <a:srgbClr val="00B050"/>
                </a:solidFill>
              </a:rPr>
              <a:t>e.g</a:t>
            </a:r>
            <a:r>
              <a:rPr lang="en-GB" sz="8000" b="1" dirty="0">
                <a:solidFill>
                  <a:srgbClr val="00B050"/>
                </a:solidFill>
              </a:rPr>
              <a:t> you cannot offer Badminton singles and Badminton doubles, OR Rugby Union and Rugby League, Or Skiing and Snowboarding </a:t>
            </a:r>
            <a:r>
              <a:rPr lang="en-GB" sz="8000" b="1" dirty="0" err="1">
                <a:solidFill>
                  <a:srgbClr val="00B050"/>
                </a:solidFill>
              </a:rPr>
              <a:t>etc</a:t>
            </a:r>
            <a:endParaRPr lang="en-GB" sz="8000" dirty="0">
              <a:solidFill>
                <a:srgbClr val="00B050"/>
              </a:solidFill>
            </a:endParaRPr>
          </a:p>
          <a:p>
            <a:pPr lvl="0"/>
            <a:endParaRPr lang="en-GB" dirty="0">
              <a:solidFill>
                <a:srgbClr val="002060"/>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8680" y="1610154"/>
            <a:ext cx="3437949" cy="3244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udio 4">
            <a:hlinkClick r:id="" action="ppaction://media"/>
            <a:extLst>
              <a:ext uri="{FF2B5EF4-FFF2-40B4-BE49-F238E27FC236}">
                <a16:creationId xmlns:a16="http://schemas.microsoft.com/office/drawing/2014/main" id="{463A4E12-B19E-4685-8DC7-53B28A768C2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88118311"/>
      </p:ext>
    </p:extLst>
  </p:cSld>
  <p:clrMapOvr>
    <a:masterClrMapping/>
  </p:clrMapOvr>
  <mc:AlternateContent xmlns:mc="http://schemas.openxmlformats.org/markup-compatibility/2006">
    <mc:Choice xmlns:p14="http://schemas.microsoft.com/office/powerpoint/2010/main" Requires="p14">
      <p:transition spd="slow" p14:dur="2000" advTm="53583"/>
    </mc:Choice>
    <mc:Fallback>
      <p:transition spd="slow" advTm="535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55" y="90152"/>
            <a:ext cx="10515600" cy="1325563"/>
          </a:xfrm>
        </p:spPr>
        <p:txBody>
          <a:bodyPr>
            <a:noAutofit/>
          </a:bodyPr>
          <a:lstStyle/>
          <a:p>
            <a:pPr algn="ctr"/>
            <a:r>
              <a:rPr lang="en-GB" sz="5400" b="1" u="sng" dirty="0">
                <a:solidFill>
                  <a:srgbClr val="FF0000"/>
                </a:solidFill>
              </a:rPr>
              <a:t>Coursework</a:t>
            </a:r>
          </a:p>
        </p:txBody>
      </p:sp>
      <p:sp>
        <p:nvSpPr>
          <p:cNvPr id="3" name="Content Placeholder 2"/>
          <p:cNvSpPr>
            <a:spLocks noGrp="1"/>
          </p:cNvSpPr>
          <p:nvPr>
            <p:ph idx="1"/>
          </p:nvPr>
        </p:nvSpPr>
        <p:spPr>
          <a:xfrm>
            <a:off x="65185" y="1280160"/>
            <a:ext cx="11928695" cy="2514600"/>
          </a:xfrm>
        </p:spPr>
        <p:txBody>
          <a:bodyPr>
            <a:normAutofit/>
          </a:bodyPr>
          <a:lstStyle/>
          <a:p>
            <a:r>
              <a:rPr lang="en-GB" sz="2600" dirty="0">
                <a:solidFill>
                  <a:srgbClr val="002060"/>
                </a:solidFill>
              </a:rPr>
              <a:t>10% of overall grade</a:t>
            </a:r>
          </a:p>
          <a:p>
            <a:r>
              <a:rPr lang="en-GB" sz="2600" dirty="0">
                <a:solidFill>
                  <a:srgbClr val="002060"/>
                </a:solidFill>
              </a:rPr>
              <a:t>Students will have 1 lesson per cycle dedicated to completing this in year 11 at school</a:t>
            </a:r>
          </a:p>
          <a:p>
            <a:r>
              <a:rPr lang="en-GB" sz="2600" dirty="0">
                <a:solidFill>
                  <a:srgbClr val="002060"/>
                </a:solidFill>
              </a:rPr>
              <a:t>This includes a detailed evaluation and analysis of a sporting performance (this can be your performance or someone else’s). You then have to create a training programme to improve the areas that require improvement</a:t>
            </a:r>
          </a:p>
        </p:txBody>
      </p:sp>
      <p:pic>
        <p:nvPicPr>
          <p:cNvPr id="3074" name="Picture 2" descr="Sports Day | Office of International Rel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0030" y="3794760"/>
            <a:ext cx="4279457" cy="2937193"/>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21BA9EA3-5ECB-4A02-9154-A91DB73E087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63700769"/>
      </p:ext>
    </p:extLst>
  </p:cSld>
  <p:clrMapOvr>
    <a:masterClrMapping/>
  </p:clrMapOvr>
  <mc:AlternateContent xmlns:mc="http://schemas.openxmlformats.org/markup-compatibility/2006">
    <mc:Choice xmlns:p14="http://schemas.microsoft.com/office/powerpoint/2010/main" Requires="p14">
      <p:transition spd="slow" p14:dur="2000" advTm="29341"/>
    </mc:Choice>
    <mc:Fallback>
      <p:transition spd="slow" advTm="293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55" y="126047"/>
            <a:ext cx="10515600" cy="1630564"/>
          </a:xfrm>
        </p:spPr>
        <p:txBody>
          <a:bodyPr>
            <a:noAutofit/>
          </a:bodyPr>
          <a:lstStyle/>
          <a:p>
            <a:pPr algn="ctr"/>
            <a:r>
              <a:rPr lang="en-GB" sz="5400" b="1" u="sng" dirty="0">
                <a:solidFill>
                  <a:srgbClr val="FF0000"/>
                </a:solidFill>
              </a:rPr>
              <a:t>What do our current students say about GCSE P.E?</a:t>
            </a:r>
          </a:p>
        </p:txBody>
      </p:sp>
      <p:sp>
        <p:nvSpPr>
          <p:cNvPr id="3" name="Content Placeholder 2"/>
          <p:cNvSpPr>
            <a:spLocks noGrp="1"/>
          </p:cNvSpPr>
          <p:nvPr>
            <p:ph idx="1"/>
          </p:nvPr>
        </p:nvSpPr>
        <p:spPr>
          <a:xfrm>
            <a:off x="6060415" y="1672390"/>
            <a:ext cx="6030814" cy="1455820"/>
          </a:xfrm>
        </p:spPr>
        <p:txBody>
          <a:bodyPr>
            <a:noAutofit/>
          </a:bodyPr>
          <a:lstStyle/>
          <a:p>
            <a:pPr marL="0" indent="0">
              <a:buNone/>
            </a:pPr>
            <a:r>
              <a:rPr lang="en-GB" sz="2600" dirty="0">
                <a:solidFill>
                  <a:srgbClr val="002060"/>
                </a:solidFill>
              </a:rPr>
              <a:t>“GCSE P.E is excellent. I am enjoying learning about how different areas of psychology affect performance in sport” – Current year 11 student</a:t>
            </a:r>
          </a:p>
        </p:txBody>
      </p:sp>
      <p:sp>
        <p:nvSpPr>
          <p:cNvPr id="5" name="Content Placeholder 2">
            <a:extLst>
              <a:ext uri="{FF2B5EF4-FFF2-40B4-BE49-F238E27FC236}">
                <a16:creationId xmlns:a16="http://schemas.microsoft.com/office/drawing/2014/main" id="{1B201221-27A5-46E8-8CF0-149499C6CF6E}"/>
              </a:ext>
            </a:extLst>
          </p:cNvPr>
          <p:cNvSpPr txBox="1">
            <a:spLocks/>
          </p:cNvSpPr>
          <p:nvPr/>
        </p:nvSpPr>
        <p:spPr>
          <a:xfrm>
            <a:off x="0" y="3729788"/>
            <a:ext cx="6096000" cy="14558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dirty="0">
                <a:solidFill>
                  <a:srgbClr val="FF33CC"/>
                </a:solidFill>
              </a:rPr>
              <a:t>“I am enjoying studying GCSE P.E because I like to learn about what different types of fitness and types of training different sports need” – Current year 10 student</a:t>
            </a:r>
          </a:p>
        </p:txBody>
      </p:sp>
      <p:sp>
        <p:nvSpPr>
          <p:cNvPr id="6" name="Content Placeholder 2">
            <a:extLst>
              <a:ext uri="{FF2B5EF4-FFF2-40B4-BE49-F238E27FC236}">
                <a16:creationId xmlns:a16="http://schemas.microsoft.com/office/drawing/2014/main" id="{71326BE2-29A0-4BBF-9EC7-6DFA13611EE2}"/>
              </a:ext>
            </a:extLst>
          </p:cNvPr>
          <p:cNvSpPr txBox="1">
            <a:spLocks/>
          </p:cNvSpPr>
          <p:nvPr/>
        </p:nvSpPr>
        <p:spPr>
          <a:xfrm>
            <a:off x="32593" y="1872628"/>
            <a:ext cx="6096000" cy="12449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dirty="0">
                <a:solidFill>
                  <a:srgbClr val="00B050"/>
                </a:solidFill>
              </a:rPr>
              <a:t>“I have particularly enjoyed learning about how our body responds to exercise” – Current year 10 student</a:t>
            </a:r>
          </a:p>
        </p:txBody>
      </p:sp>
      <p:sp>
        <p:nvSpPr>
          <p:cNvPr id="7" name="Content Placeholder 2">
            <a:extLst>
              <a:ext uri="{FF2B5EF4-FFF2-40B4-BE49-F238E27FC236}">
                <a16:creationId xmlns:a16="http://schemas.microsoft.com/office/drawing/2014/main" id="{A76109AC-E7F1-4A2D-A2FC-18152D016446}"/>
              </a:ext>
            </a:extLst>
          </p:cNvPr>
          <p:cNvSpPr txBox="1">
            <a:spLocks/>
          </p:cNvSpPr>
          <p:nvPr/>
        </p:nvSpPr>
        <p:spPr>
          <a:xfrm>
            <a:off x="32592" y="5594682"/>
            <a:ext cx="6096000" cy="11699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dirty="0">
                <a:solidFill>
                  <a:srgbClr val="002060"/>
                </a:solidFill>
              </a:rPr>
              <a:t>“I have enjoyed learning about how to structure a training programme” – Current year 10 student</a:t>
            </a:r>
          </a:p>
        </p:txBody>
      </p:sp>
      <p:sp>
        <p:nvSpPr>
          <p:cNvPr id="8" name="Content Placeholder 2">
            <a:extLst>
              <a:ext uri="{FF2B5EF4-FFF2-40B4-BE49-F238E27FC236}">
                <a16:creationId xmlns:a16="http://schemas.microsoft.com/office/drawing/2014/main" id="{2F931162-3166-454E-91EA-7F21873597BE}"/>
              </a:ext>
            </a:extLst>
          </p:cNvPr>
          <p:cNvSpPr txBox="1">
            <a:spLocks/>
          </p:cNvSpPr>
          <p:nvPr/>
        </p:nvSpPr>
        <p:spPr>
          <a:xfrm>
            <a:off x="6096000" y="3397628"/>
            <a:ext cx="5899963" cy="15102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dirty="0">
                <a:solidFill>
                  <a:srgbClr val="00B050"/>
                </a:solidFill>
              </a:rPr>
              <a:t>“I have enjoyed learning about how diet affects performance and what foods I should eat in the build up to competition in my sport” – Current year 11 student</a:t>
            </a:r>
          </a:p>
        </p:txBody>
      </p:sp>
      <p:sp>
        <p:nvSpPr>
          <p:cNvPr id="9" name="Content Placeholder 2">
            <a:extLst>
              <a:ext uri="{FF2B5EF4-FFF2-40B4-BE49-F238E27FC236}">
                <a16:creationId xmlns:a16="http://schemas.microsoft.com/office/drawing/2014/main" id="{D73C617C-E542-40EE-8F3C-5C2AE78438ED}"/>
              </a:ext>
            </a:extLst>
          </p:cNvPr>
          <p:cNvSpPr txBox="1">
            <a:spLocks/>
          </p:cNvSpPr>
          <p:nvPr/>
        </p:nvSpPr>
        <p:spPr>
          <a:xfrm>
            <a:off x="6096000" y="5212822"/>
            <a:ext cx="5932556" cy="11699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dirty="0">
                <a:solidFill>
                  <a:srgbClr val="FF33CC"/>
                </a:solidFill>
              </a:rPr>
              <a:t>“I have enjoyed learning about how sponsorship can have a positive and a negative impact on performance” – Current year 11 student</a:t>
            </a:r>
          </a:p>
        </p:txBody>
      </p:sp>
      <p:pic>
        <p:nvPicPr>
          <p:cNvPr id="10" name="Audio 9">
            <a:hlinkClick r:id="" action="ppaction://media"/>
            <a:extLst>
              <a:ext uri="{FF2B5EF4-FFF2-40B4-BE49-F238E27FC236}">
                <a16:creationId xmlns:a16="http://schemas.microsoft.com/office/drawing/2014/main" id="{D0E6B617-2768-482A-B4C8-557FFF71FA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984745269"/>
      </p:ext>
    </p:extLst>
  </p:cSld>
  <p:clrMapOvr>
    <a:masterClrMapping/>
  </p:clrMapOvr>
  <mc:AlternateContent xmlns:mc="http://schemas.openxmlformats.org/markup-compatibility/2006">
    <mc:Choice xmlns:p14="http://schemas.microsoft.com/office/powerpoint/2010/main" Requires="p14">
      <p:transition spd="slow" p14:dur="2000" advTm="41996"/>
    </mc:Choice>
    <mc:Fallback>
      <p:transition spd="slow" advTm="419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33035</TotalTime>
  <Words>778</Words>
  <Application>Microsoft Office PowerPoint</Application>
  <PresentationFormat>Widescreen</PresentationFormat>
  <Paragraphs>41</Paragraphs>
  <Slides>8</Slides>
  <Notes>0</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Symbol</vt:lpstr>
      <vt:lpstr>Times New Roman</vt:lpstr>
      <vt:lpstr>Office Theme</vt:lpstr>
      <vt:lpstr>Please click on slide show from beginning to hear a voice over</vt:lpstr>
      <vt:lpstr>GCSE P.E Taster Session</vt:lpstr>
      <vt:lpstr>Theory</vt:lpstr>
      <vt:lpstr>Theory</vt:lpstr>
      <vt:lpstr>Practical</vt:lpstr>
      <vt:lpstr>Practical</vt:lpstr>
      <vt:lpstr>Coursework</vt:lpstr>
      <vt:lpstr>What do our current students say about GCSE P.E?</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Skeletal System</dc:title>
  <dc:creator>Crossley S</dc:creator>
  <cp:lastModifiedBy>Mr S Crossley</cp:lastModifiedBy>
  <cp:revision>601</cp:revision>
  <dcterms:created xsi:type="dcterms:W3CDTF">2016-06-20T13:51:42Z</dcterms:created>
  <dcterms:modified xsi:type="dcterms:W3CDTF">2022-12-09T15:15:57Z</dcterms:modified>
</cp:coreProperties>
</file>