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7D6E3-E367-B841-FF6A-8690B9C3949C}" v="146" dt="2022-04-27T12:10:16.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1"/>
    <p:restoredTop sz="94674"/>
  </p:normalViewPr>
  <p:slideViewPr>
    <p:cSldViewPr snapToGrid="0" snapToObjects="1">
      <p:cViewPr varScale="1">
        <p:scale>
          <a:sx n="46" d="100"/>
          <a:sy n="46" d="100"/>
        </p:scale>
        <p:origin x="219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 Latimer" userId="S::latimerh@aesessex.co.uk::8e3aae03-4313-478f-b740-7f4bf78ca79d" providerId="AD" clId="Web-{8447D6E3-E367-B841-FF6A-8690B9C3949C}"/>
    <pc:docChg chg="modSld">
      <pc:chgData name="Mrs H Latimer" userId="S::latimerh@aesessex.co.uk::8e3aae03-4313-478f-b740-7f4bf78ca79d" providerId="AD" clId="Web-{8447D6E3-E367-B841-FF6A-8690B9C3949C}" dt="2022-04-27T12:10:16.947" v="145" actId="1076"/>
      <pc:docMkLst>
        <pc:docMk/>
      </pc:docMkLst>
      <pc:sldChg chg="modSp">
        <pc:chgData name="Mrs H Latimer" userId="S::latimerh@aesessex.co.uk::8e3aae03-4313-478f-b740-7f4bf78ca79d" providerId="AD" clId="Web-{8447D6E3-E367-B841-FF6A-8690B9C3949C}" dt="2022-04-27T12:10:16.947" v="145" actId="1076"/>
        <pc:sldMkLst>
          <pc:docMk/>
          <pc:sldMk cId="2044841165" sldId="256"/>
        </pc:sldMkLst>
        <pc:spChg chg="mod">
          <ac:chgData name="Mrs H Latimer" userId="S::latimerh@aesessex.co.uk::8e3aae03-4313-478f-b740-7f4bf78ca79d" providerId="AD" clId="Web-{8447D6E3-E367-B841-FF6A-8690B9C3949C}" dt="2022-04-27T12:10:16.947" v="145" actId="1076"/>
          <ac:spMkLst>
            <pc:docMk/>
            <pc:sldMk cId="2044841165" sldId="256"/>
            <ac:spMk id="12" creationId="{5C6A757D-092B-AB45-83F4-316A0CCE8F5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0ACC2D-192C-2E4C-8AB6-F81E9BE79FF0}"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27129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0ACC2D-192C-2E4C-8AB6-F81E9BE79FF0}"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238700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0ACC2D-192C-2E4C-8AB6-F81E9BE79FF0}"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73764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0ACC2D-192C-2E4C-8AB6-F81E9BE79FF0}"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217732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0ACC2D-192C-2E4C-8AB6-F81E9BE79FF0}"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80072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0ACC2D-192C-2E4C-8AB6-F81E9BE79FF0}"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247592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0ACC2D-192C-2E4C-8AB6-F81E9BE79FF0}" type="datetimeFigureOut">
              <a:rPr lang="en-US" smtClean="0"/>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147037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0ACC2D-192C-2E4C-8AB6-F81E9BE79FF0}" type="datetimeFigureOut">
              <a:rPr lang="en-US" smtClean="0"/>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1113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ACC2D-192C-2E4C-8AB6-F81E9BE79FF0}" type="datetimeFigureOut">
              <a:rPr lang="en-US" smtClean="0"/>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167473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0ACC2D-192C-2E4C-8AB6-F81E9BE79FF0}"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379999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0ACC2D-192C-2E4C-8AB6-F81E9BE79FF0}"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560C8-C4EA-A14E-99F4-80340EB8EEB9}" type="slidenum">
              <a:rPr lang="en-US" smtClean="0"/>
              <a:t>‹#›</a:t>
            </a:fld>
            <a:endParaRPr lang="en-US"/>
          </a:p>
        </p:txBody>
      </p:sp>
    </p:spTree>
    <p:extLst>
      <p:ext uri="{BB962C8B-B14F-4D97-AF65-F5344CB8AC3E}">
        <p14:creationId xmlns:p14="http://schemas.microsoft.com/office/powerpoint/2010/main" val="422673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60ACC2D-192C-2E4C-8AB6-F81E9BE79FF0}" type="datetimeFigureOut">
              <a:rPr lang="en-US" smtClean="0"/>
              <a:t>7/16/2023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E8560C8-C4EA-A14E-99F4-80340EB8EEB9}" type="slidenum">
              <a:rPr lang="en-US" smtClean="0"/>
              <a:t>‹#›</a:t>
            </a:fld>
            <a:endParaRPr lang="en-US"/>
          </a:p>
        </p:txBody>
      </p:sp>
    </p:spTree>
    <p:extLst>
      <p:ext uri="{BB962C8B-B14F-4D97-AF65-F5344CB8AC3E}">
        <p14:creationId xmlns:p14="http://schemas.microsoft.com/office/powerpoint/2010/main" val="56590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file:////var/folders/1s/txc7z_mj4rs1_nrdfvgl9krw0000gn/T/com.microsoft.Word/WebArchiveCopyPasteTempFiles/gs13uqU1doAAAAASUVORK5CYII="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85E282-66E2-BF49-8BBB-6DA7F945943C}"/>
              </a:ext>
            </a:extLst>
          </p:cNvPr>
          <p:cNvSpPr/>
          <p:nvPr/>
        </p:nvSpPr>
        <p:spPr>
          <a:xfrm>
            <a:off x="0" y="0"/>
            <a:ext cx="6858000" cy="10832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eu stars europe png img">
            <a:extLst>
              <a:ext uri="{FF2B5EF4-FFF2-40B4-BE49-F238E27FC236}">
                <a16:creationId xmlns:a16="http://schemas.microsoft.com/office/drawing/2014/main" id="{0E2F99B5-B31C-2F48-9EE0-61AD94494C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3" y="122506"/>
            <a:ext cx="1339215" cy="838200"/>
          </a:xfrm>
          <a:prstGeom prst="rect">
            <a:avLst/>
          </a:prstGeom>
          <a:noFill/>
          <a:ln>
            <a:noFill/>
          </a:ln>
        </p:spPr>
      </p:pic>
      <p:sp>
        <p:nvSpPr>
          <p:cNvPr id="7" name="Text Box 2">
            <a:extLst>
              <a:ext uri="{FF2B5EF4-FFF2-40B4-BE49-F238E27FC236}">
                <a16:creationId xmlns:a16="http://schemas.microsoft.com/office/drawing/2014/main" id="{B6685773-9B87-6248-94BD-E97B039BE66E}"/>
              </a:ext>
            </a:extLst>
          </p:cNvPr>
          <p:cNvSpPr txBox="1">
            <a:spLocks noChangeArrowheads="1"/>
          </p:cNvSpPr>
          <p:nvPr/>
        </p:nvSpPr>
        <p:spPr bwMode="auto">
          <a:xfrm>
            <a:off x="985030" y="251093"/>
            <a:ext cx="4571707" cy="58102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3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Spanish A level – L6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
            <a:extLst>
              <a:ext uri="{FF2B5EF4-FFF2-40B4-BE49-F238E27FC236}">
                <a16:creationId xmlns:a16="http://schemas.microsoft.com/office/drawing/2014/main" id="{18D39E53-4C51-474A-A49D-8986AB2F1B38}"/>
              </a:ext>
            </a:extLst>
          </p:cNvPr>
          <p:cNvSpPr txBox="1"/>
          <p:nvPr/>
        </p:nvSpPr>
        <p:spPr>
          <a:xfrm>
            <a:off x="116058" y="1216901"/>
            <a:ext cx="6625883" cy="1849856"/>
          </a:xfrm>
          <a:prstGeom prst="rect">
            <a:avLst/>
          </a:prstGeom>
          <a:solidFill>
            <a:schemeClr val="lt1"/>
          </a:solidFill>
          <a:ln w="635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400" b="1" u="sng" dirty="0">
                <a:effectLst/>
                <a:latin typeface="Calibri" panose="020F0502020204030204" pitchFamily="34" charset="0"/>
                <a:ea typeface="Calibri" panose="020F0502020204030204" pitchFamily="34" charset="0"/>
                <a:cs typeface="Calibri" panose="020F0502020204030204" pitchFamily="34" charset="0"/>
              </a:rPr>
              <a:t>Curriculum Intent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The Spanish department seeks to develop ambitious and resilient linguists who recognise their common humanity and strive to gain inter-cultural </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understanding and respect. We aim to provide an understanding of Spanish in a range of themes from social changes, global issues and history which enables students to communicate effectively in authentic situations on their exchange visits and be prepared for the challenges of developing the language at a higher level and with an aspiration to continue the language at University or to at least see its value in their future career paths. We intend to develop our students to be inquisitive and curious about Hispanic cultures, knowledgeable and understanding, open-minded and courageous as they personally develop through their learning of Spanish.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0CB883AC-3C09-984E-8230-07CB14484F64}"/>
              </a:ext>
            </a:extLst>
          </p:cNvPr>
          <p:cNvCxnSpPr>
            <a:cxnSpLocks/>
          </p:cNvCxnSpPr>
          <p:nvPr/>
        </p:nvCxnSpPr>
        <p:spPr>
          <a:xfrm>
            <a:off x="0" y="1150056"/>
            <a:ext cx="6858000"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12" name="Text Box 5">
            <a:extLst>
              <a:ext uri="{FF2B5EF4-FFF2-40B4-BE49-F238E27FC236}">
                <a16:creationId xmlns:a16="http://schemas.microsoft.com/office/drawing/2014/main" id="{5C6A757D-092B-AB45-83F4-316A0CCE8F52}"/>
              </a:ext>
            </a:extLst>
          </p:cNvPr>
          <p:cNvSpPr txBox="1"/>
          <p:nvPr/>
        </p:nvSpPr>
        <p:spPr>
          <a:xfrm>
            <a:off x="134107" y="3694657"/>
            <a:ext cx="3086774" cy="3896034"/>
          </a:xfrm>
          <a:prstGeom prst="rect">
            <a:avLst/>
          </a:prstGeom>
          <a:solidFill>
            <a:schemeClr val="bg1">
              <a:lumMod val="8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100" b="1" dirty="0">
                <a:effectLst/>
                <a:latin typeface="Calibri Light"/>
                <a:ea typeface="Calibri" panose="020F0502020204030204" pitchFamily="34" charset="0"/>
                <a:cs typeface="Arial"/>
              </a:rPr>
              <a:t>Students will</a:t>
            </a:r>
            <a:r>
              <a:rPr lang="en-GB" sz="1100" b="1" dirty="0">
                <a:latin typeface="Calibri Light"/>
                <a:ea typeface="Calibri" panose="020F0502020204030204" pitchFamily="34" charset="0"/>
                <a:cs typeface="Arial"/>
              </a:rPr>
              <a:t>:</a:t>
            </a:r>
            <a:endParaRPr lang="en-GB" sz="1100" dirty="0">
              <a:latin typeface="Calibri"/>
              <a:ea typeface="Calibri" panose="020F0502020204030204" pitchFamily="34" charset="0"/>
              <a:cs typeface="Calibri"/>
            </a:endParaRPr>
          </a:p>
          <a:p>
            <a:endParaRPr lang="en-GB" sz="1100" dirty="0">
              <a:latin typeface="Calibri"/>
              <a:cs typeface="Calibri"/>
            </a:endParaRPr>
          </a:p>
          <a:p>
            <a:r>
              <a:rPr lang="en-GB" sz="1050" dirty="0">
                <a:latin typeface="Calibri"/>
                <a:cs typeface="Calibri"/>
              </a:rPr>
              <a:t>Re-cap GCSE grammar structures and will learn A</a:t>
            </a:r>
            <a:r>
              <a:rPr lang="en-GB" sz="1050" dirty="0"/>
              <a:t> level grammatical structures such as subjunctive and the passive voice.</a:t>
            </a:r>
            <a:endParaRPr lang="en-GB" sz="1050">
              <a:cs typeface="Calibri"/>
            </a:endParaRPr>
          </a:p>
          <a:p>
            <a:pPr fontAlgn="base"/>
            <a:r>
              <a:rPr lang="en-GB" sz="1050" dirty="0"/>
              <a:t>Study changes in Spanish society </a:t>
            </a:r>
            <a:endParaRPr lang="en-GB" sz="1050" dirty="0">
              <a:cs typeface="Calibri"/>
            </a:endParaRPr>
          </a:p>
          <a:p>
            <a:pPr marL="171450" indent="-171450" fontAlgn="base">
              <a:buFont typeface="Arial" panose="020B0604020202020204" pitchFamily="34" charset="0"/>
              <a:buChar char="•"/>
            </a:pPr>
            <a:r>
              <a:rPr lang="en-GB" sz="1050" dirty="0"/>
              <a:t>Family diversity </a:t>
            </a:r>
            <a:endParaRPr lang="en-GB" sz="1050" dirty="0">
              <a:cs typeface="Calibri"/>
            </a:endParaRPr>
          </a:p>
          <a:p>
            <a:pPr marL="171450" indent="-171450" fontAlgn="base">
              <a:buFont typeface="Arial" panose="020B0604020202020204" pitchFamily="34" charset="0"/>
              <a:buChar char="•"/>
            </a:pPr>
            <a:r>
              <a:rPr lang="en-GB" sz="1050" dirty="0"/>
              <a:t>Co-habitation </a:t>
            </a:r>
            <a:endParaRPr lang="en-GB" sz="1050" dirty="0">
              <a:cs typeface="Calibri"/>
            </a:endParaRPr>
          </a:p>
          <a:p>
            <a:pPr marL="171450" indent="-171450" fontAlgn="base">
              <a:buFont typeface="Arial" panose="020B0604020202020204" pitchFamily="34" charset="0"/>
              <a:buChar char="•"/>
            </a:pPr>
            <a:r>
              <a:rPr lang="en-GB" sz="1050" dirty="0"/>
              <a:t>Matrimony </a:t>
            </a:r>
            <a:endParaRPr lang="en-GB" sz="1050" dirty="0">
              <a:cs typeface="Calibri"/>
            </a:endParaRPr>
          </a:p>
          <a:p>
            <a:pPr marL="171450" indent="-171450" fontAlgn="base">
              <a:buFont typeface="Arial" panose="020B0604020202020204" pitchFamily="34" charset="0"/>
              <a:buChar char="•"/>
            </a:pPr>
            <a:r>
              <a:rPr lang="en-GB" sz="1050" dirty="0"/>
              <a:t>Employment  </a:t>
            </a:r>
            <a:endParaRPr lang="en-GB" sz="1050" dirty="0">
              <a:cs typeface="Calibri"/>
            </a:endParaRPr>
          </a:p>
          <a:p>
            <a:pPr marL="171450" indent="-171450" fontAlgn="base">
              <a:buFont typeface="Arial" panose="020B0604020202020204" pitchFamily="34" charset="0"/>
              <a:buChar char="•"/>
            </a:pPr>
            <a:r>
              <a:rPr lang="en-GB" sz="1050" dirty="0"/>
              <a:t>Women in the workplace  </a:t>
            </a:r>
            <a:endParaRPr lang="en-GB" sz="1050" dirty="0">
              <a:cs typeface="Calibri"/>
            </a:endParaRPr>
          </a:p>
          <a:p>
            <a:pPr marL="171450" indent="-171450" fontAlgn="base">
              <a:buFont typeface="Arial" panose="020B0604020202020204" pitchFamily="34" charset="0"/>
              <a:buChar char="•"/>
            </a:pPr>
            <a:r>
              <a:rPr lang="en-GB" sz="1050" dirty="0"/>
              <a:t>Tourism </a:t>
            </a:r>
            <a:endParaRPr lang="en-GB" sz="1050" dirty="0">
              <a:cs typeface="Calibri"/>
            </a:endParaRPr>
          </a:p>
          <a:p>
            <a:pPr fontAlgn="base"/>
            <a:r>
              <a:rPr lang="en-GB" sz="1050" dirty="0"/>
              <a:t>Study </a:t>
            </a:r>
            <a:r>
              <a:rPr lang="en-GB" sz="1050" dirty="0" err="1"/>
              <a:t>hispanic</a:t>
            </a:r>
            <a:r>
              <a:rPr lang="en-GB" sz="1050" dirty="0"/>
              <a:t> culture </a:t>
            </a:r>
            <a:endParaRPr lang="en-GB" sz="1050">
              <a:cs typeface="Calibri"/>
            </a:endParaRPr>
          </a:p>
          <a:p>
            <a:pPr marL="171450" indent="-171450" fontAlgn="base">
              <a:buFont typeface="Arial" panose="020B0604020202020204" pitchFamily="34" charset="0"/>
              <a:buChar char="•"/>
            </a:pPr>
            <a:r>
              <a:rPr lang="en-GB" sz="1050" dirty="0"/>
              <a:t>Role of musicians </a:t>
            </a:r>
            <a:endParaRPr lang="en-GB" sz="1050" dirty="0">
              <a:cs typeface="Calibri"/>
            </a:endParaRPr>
          </a:p>
          <a:p>
            <a:pPr marL="171450" indent="-171450" fontAlgn="base">
              <a:buFont typeface="Arial" panose="020B0604020202020204" pitchFamily="34" charset="0"/>
              <a:buChar char="•"/>
            </a:pPr>
            <a:r>
              <a:rPr lang="en-GB" sz="1050" dirty="0"/>
              <a:t>Hispanic music </a:t>
            </a:r>
            <a:endParaRPr lang="en-GB" sz="1050" dirty="0">
              <a:cs typeface="Calibri"/>
            </a:endParaRPr>
          </a:p>
          <a:p>
            <a:pPr marL="171450" indent="-171450" fontAlgn="base">
              <a:buFont typeface="Arial" panose="020B0604020202020204" pitchFamily="34" charset="0"/>
              <a:buChar char="•"/>
            </a:pPr>
            <a:r>
              <a:rPr lang="en-GB" sz="1050" dirty="0"/>
              <a:t>The media </a:t>
            </a:r>
            <a:endParaRPr lang="en-GB" sz="1050" dirty="0">
              <a:cs typeface="Calibri"/>
            </a:endParaRPr>
          </a:p>
          <a:p>
            <a:pPr marL="171450" indent="-171450" fontAlgn="base">
              <a:buFont typeface="Arial" panose="020B0604020202020204" pitchFamily="34" charset="0"/>
              <a:buChar char="•"/>
            </a:pPr>
            <a:r>
              <a:rPr lang="en-GB" sz="1050" dirty="0"/>
              <a:t>Gastronomy </a:t>
            </a:r>
            <a:endParaRPr lang="en-GB" sz="1050" dirty="0">
              <a:cs typeface="Calibri"/>
            </a:endParaRPr>
          </a:p>
          <a:p>
            <a:pPr marL="171450" indent="-171450" fontAlgn="base">
              <a:buFont typeface="Arial" panose="020B0604020202020204" pitchFamily="34" charset="0"/>
              <a:buChar char="•"/>
            </a:pPr>
            <a:r>
              <a:rPr lang="en-GB" sz="1050" dirty="0"/>
              <a:t>Festivals &amp; religion </a:t>
            </a:r>
            <a:endParaRPr lang="en-GB" sz="1050" dirty="0">
              <a:cs typeface="Calibri"/>
            </a:endParaRPr>
          </a:p>
          <a:p>
            <a:pPr fontAlgn="base"/>
            <a:endParaRPr lang="en-GB" sz="1050" dirty="0">
              <a:cs typeface="Calibri"/>
            </a:endParaRPr>
          </a:p>
          <a:p>
            <a:pPr fontAlgn="base"/>
            <a:r>
              <a:rPr lang="en-GB" sz="1050" dirty="0"/>
              <a:t>Analysis of the film and introduction formal essay writing – El Laberinto del </a:t>
            </a:r>
            <a:r>
              <a:rPr lang="en-GB" sz="1050" dirty="0" err="1"/>
              <a:t>Fauno</a:t>
            </a:r>
            <a:r>
              <a:rPr lang="en-GB" sz="1050" dirty="0"/>
              <a:t> - Guillermo del Toro  </a:t>
            </a:r>
            <a:endParaRPr lang="en-GB" sz="1050" dirty="0">
              <a:solidFill>
                <a:srgbClr val="000000"/>
              </a:solidFill>
              <a:effectLst/>
              <a:latin typeface="Calibri" panose="020F0502020204030204" pitchFamily="34" charset="0"/>
              <a:ea typeface="Calibri" panose="020F0502020204030204" pitchFamily="34" charset="0"/>
              <a:cs typeface="Calibri"/>
            </a:endParaRPr>
          </a:p>
          <a:p>
            <a:r>
              <a:rPr lang="en-GB" sz="1050" dirty="0">
                <a:solidFill>
                  <a:srgbClr val="000000"/>
                </a:solidFill>
                <a:latin typeface="Calibri"/>
                <a:ea typeface="Calibri" panose="020F0502020204030204" pitchFamily="34" charset="0"/>
                <a:cs typeface="Calibri"/>
              </a:rPr>
              <a:t>Introduction to research skills for their Independent Research Project. </a:t>
            </a:r>
            <a:endParaRPr lang="en-GB" sz="1050" dirty="0">
              <a:solidFill>
                <a:srgbClr val="000000"/>
              </a:solidFill>
              <a:effectLst/>
              <a:latin typeface="Calibri"/>
              <a:ea typeface="Calibri" panose="020F0502020204030204" pitchFamily="34" charset="0"/>
              <a:cs typeface="Calibri"/>
            </a:endParaRPr>
          </a:p>
          <a:p>
            <a:pPr>
              <a:spcAft>
                <a:spcPts val="0"/>
              </a:spcAft>
            </a:pPr>
            <a:endParaRPr lang="en-GB" sz="1050" dirty="0">
              <a:solidFill>
                <a:schemeClr val="bg1"/>
              </a:solidFill>
              <a:effectLst/>
              <a:latin typeface="Wingdings" pitchFamily="2" charset="2"/>
              <a:ea typeface="Calibri" panose="020F0502020204030204" pitchFamily="34" charset="0"/>
              <a:cs typeface="Times New Roman" panose="02020603050405020304" pitchFamily="18" charset="0"/>
              <a:sym typeface="Wingdings"/>
            </a:endParaRPr>
          </a:p>
          <a:p>
            <a:endPar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6">
            <a:extLst>
              <a:ext uri="{FF2B5EF4-FFF2-40B4-BE49-F238E27FC236}">
                <a16:creationId xmlns:a16="http://schemas.microsoft.com/office/drawing/2014/main" id="{A8FC325E-6B40-614D-A029-1A60BF029D95}"/>
              </a:ext>
            </a:extLst>
          </p:cNvPr>
          <p:cNvSpPr txBox="1"/>
          <p:nvPr/>
        </p:nvSpPr>
        <p:spPr>
          <a:xfrm>
            <a:off x="3305908" y="3699007"/>
            <a:ext cx="3436033" cy="2863174"/>
          </a:xfrm>
          <a:prstGeom prst="rect">
            <a:avLst/>
          </a:prstGeom>
          <a:solidFill>
            <a:srgbClr val="00206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100" b="1"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Knowledge, understanding &amp; Skills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0"/>
              </a:spcAft>
              <a:buFont typeface="Arial" panose="020B0604020202020204" pitchFamily="34" charset="0"/>
              <a:buChar char="•"/>
            </a:pPr>
            <a:r>
              <a:rPr lang="en-GB" sz="1100" dirty="0">
                <a:solidFill>
                  <a:schemeClr val="bg1"/>
                </a:solidFill>
              </a:rPr>
              <a:t>Vocabulary of themes covered</a:t>
            </a:r>
          </a:p>
          <a:p>
            <a:pPr marL="171450" lvl="0" indent="-171450">
              <a:buFont typeface="Arial" panose="020B0604020202020204" pitchFamily="34" charset="0"/>
              <a:buChar char="•"/>
            </a:pPr>
            <a:r>
              <a:rPr lang="en-GB" sz="1100" dirty="0">
                <a:solidFill>
                  <a:schemeClr val="bg1"/>
                </a:solidFill>
              </a:rPr>
              <a:t>Response to spoken text in writing, showing understanding of the main points, gist and detail.</a:t>
            </a:r>
          </a:p>
          <a:p>
            <a:pPr marL="171450" lvl="0" indent="-171450">
              <a:buFont typeface="Arial" panose="020B0604020202020204" pitchFamily="34" charset="0"/>
              <a:buChar char="•"/>
            </a:pPr>
            <a:r>
              <a:rPr lang="en-GB" sz="1100" dirty="0">
                <a:solidFill>
                  <a:schemeClr val="bg1"/>
                </a:solidFill>
              </a:rPr>
              <a:t>Response to written text in writing and speaking. </a:t>
            </a:r>
          </a:p>
          <a:p>
            <a:pPr marL="171450" lvl="0" indent="-171450">
              <a:buFont typeface="Arial" panose="020B0604020202020204" pitchFamily="34" charset="0"/>
              <a:buChar char="•"/>
            </a:pPr>
            <a:r>
              <a:rPr lang="en-GB" sz="1100" dirty="0">
                <a:solidFill>
                  <a:schemeClr val="bg1"/>
                </a:solidFill>
              </a:rPr>
              <a:t>Summary of a spoken text in writing.</a:t>
            </a:r>
          </a:p>
          <a:p>
            <a:pPr marL="171450" lvl="0" indent="-171450">
              <a:buFont typeface="Arial" panose="020B0604020202020204" pitchFamily="34" charset="0"/>
              <a:buChar char="•"/>
            </a:pPr>
            <a:r>
              <a:rPr lang="en-GB" sz="1100" dirty="0">
                <a:solidFill>
                  <a:schemeClr val="bg1"/>
                </a:solidFill>
              </a:rPr>
              <a:t>Translation into and from Spanish.</a:t>
            </a:r>
          </a:p>
          <a:p>
            <a:pPr marL="171450" lvl="0" indent="-171450">
              <a:buFont typeface="Arial" panose="020B0604020202020204" pitchFamily="34" charset="0"/>
              <a:buChar char="•"/>
            </a:pPr>
            <a:r>
              <a:rPr lang="en-GB" sz="1100" dirty="0">
                <a:solidFill>
                  <a:schemeClr val="bg1"/>
                </a:solidFill>
              </a:rPr>
              <a:t>Discussion on a theme showing knowledge and understanding of the target language context and culture. </a:t>
            </a:r>
          </a:p>
          <a:p>
            <a:pPr marL="171450" lvl="0" indent="-171450">
              <a:buFont typeface="Arial" panose="020B0604020202020204" pitchFamily="34" charset="0"/>
              <a:buChar char="•"/>
            </a:pPr>
            <a:r>
              <a:rPr lang="en-GB" sz="1100" dirty="0">
                <a:solidFill>
                  <a:schemeClr val="bg1"/>
                </a:solidFill>
              </a:rPr>
              <a:t>Developing an argument and reaching a logical conclusion</a:t>
            </a:r>
            <a:r>
              <a:rPr lang="en-GB" sz="1100" dirty="0">
                <a:solidFill>
                  <a:schemeClr val="bg1"/>
                </a:solidFill>
                <a:cs typeface="Times New Roman" panose="02020603050405020304" pitchFamily="18" charset="0"/>
              </a:rPr>
              <a:t>.</a:t>
            </a:r>
          </a:p>
          <a:p>
            <a:pPr marL="171450" lvl="0" indent="-171450">
              <a:buFont typeface="Arial" panose="020B0604020202020204" pitchFamily="34" charset="0"/>
              <a:buChar char="•"/>
            </a:pPr>
            <a:r>
              <a:rPr lang="en-GB" sz="1100" dirty="0">
                <a:solidFill>
                  <a:schemeClr val="bg1"/>
                </a:solidFill>
                <a:ea typeface="Calibri" panose="020F0502020204030204" pitchFamily="34" charset="0"/>
                <a:cs typeface="Times New Roman" panose="02020603050405020304" pitchFamily="18" charset="0"/>
              </a:rPr>
              <a:t>Expressing viewpoints and justifying opinions.</a:t>
            </a:r>
          </a:p>
          <a:p>
            <a:pPr marL="171450" lvl="0" indent="-171450">
              <a:buFont typeface="Arial" panose="020B0604020202020204" pitchFamily="34" charset="0"/>
              <a:buChar char="•"/>
            </a:pP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Use of appropriate literary and film vocabulary.</a:t>
            </a:r>
          </a:p>
          <a:p>
            <a:pPr marL="171450" indent="-171450" fontAlgn="base">
              <a:buFont typeface="Arial" panose="020B0604020202020204" pitchFamily="34" charset="0"/>
              <a:buChar char="•"/>
            </a:pPr>
            <a:r>
              <a:rPr lang="en-GB" sz="1100" dirty="0">
                <a:solidFill>
                  <a:schemeClr val="bg1"/>
                </a:solidFill>
              </a:rPr>
              <a:t>Relating the work to key concepts, issues and the social context and writing a critical response. </a:t>
            </a:r>
          </a:p>
          <a:p>
            <a:pPr marL="113030" marR="39370" algn="ctr" fontAlgn="base">
              <a:spcAft>
                <a:spcPts val="0"/>
              </a:spcAft>
            </a:pPr>
            <a:r>
              <a:rPr lang="en-GB" sz="1100" dirty="0">
                <a:solidFill>
                  <a:schemeClr val="bg1"/>
                </a:solidFill>
                <a:effectLst/>
                <a:latin typeface="Calibri Light" panose="020F0302020204030204" pitchFamily="34" charset="0"/>
                <a:ea typeface="Times New Roman" panose="02020603050405020304" pitchFamily="18" charset="0"/>
                <a:cs typeface="Arial" panose="020B0604020202020204" pitchFamily="34"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 Box 8">
            <a:extLst>
              <a:ext uri="{FF2B5EF4-FFF2-40B4-BE49-F238E27FC236}">
                <a16:creationId xmlns:a16="http://schemas.microsoft.com/office/drawing/2014/main" id="{09549DF7-FBBF-9543-802C-108202699BE3}"/>
              </a:ext>
            </a:extLst>
          </p:cNvPr>
          <p:cNvSpPr txBox="1"/>
          <p:nvPr/>
        </p:nvSpPr>
        <p:spPr>
          <a:xfrm>
            <a:off x="134108" y="7413673"/>
            <a:ext cx="3073326" cy="2241233"/>
          </a:xfrm>
          <a:prstGeom prst="rect">
            <a:avLst/>
          </a:prstGeom>
          <a:solidFill>
            <a:srgbClr val="FFC000"/>
          </a:solidFill>
          <a:ln w="381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spcAft>
                <a:spcPts val="0"/>
              </a:spcAft>
            </a:pPr>
            <a:r>
              <a:rPr lang="en-GB" sz="1200" b="1" dirty="0">
                <a:solidFill>
                  <a:srgbClr val="002060"/>
                </a:solidFill>
                <a:effectLst/>
                <a:latin typeface="Calibri" panose="020F0502020204030204" pitchFamily="34" charset="0"/>
                <a:ea typeface="Times New Roman" panose="02020603050405020304" pitchFamily="18" charset="0"/>
              </a:rPr>
              <a:t>What does excellence look like?</a:t>
            </a:r>
            <a:endParaRPr lang="en-GB" sz="1200" dirty="0">
              <a:effectLst/>
              <a:latin typeface="Times New Roman" panose="02020603050405020304" pitchFamily="18" charset="0"/>
              <a:ea typeface="Times New Roman" panose="02020603050405020304" pitchFamily="18" charset="0"/>
            </a:endParaRPr>
          </a:p>
          <a:p>
            <a:pPr marL="171450" indent="-171450" fontAlgn="base">
              <a:spcAft>
                <a:spcPts val="0"/>
              </a:spcAft>
              <a:buFont typeface="Arial" panose="020B0604020202020204" pitchFamily="34" charset="0"/>
              <a:buChar char="•"/>
            </a:pPr>
            <a:r>
              <a:rPr lang="en-GB" sz="1200" dirty="0">
                <a:ea typeface="Times New Roman" panose="02020603050405020304" pitchFamily="18" charset="0"/>
              </a:rPr>
              <a:t>Confident and accurate use of Spanish with varied vocabulary and structures, including complex language.</a:t>
            </a:r>
          </a:p>
          <a:p>
            <a:pPr marL="171450" indent="-171450" fontAlgn="base">
              <a:spcAft>
                <a:spcPts val="0"/>
              </a:spcAft>
              <a:buFont typeface="Arial" panose="020B0604020202020204" pitchFamily="34" charset="0"/>
              <a:buChar char="•"/>
            </a:pPr>
            <a:r>
              <a:rPr lang="en-GB" sz="1200" dirty="0">
                <a:solidFill>
                  <a:srgbClr val="002060"/>
                </a:solidFill>
                <a:ea typeface="Times New Roman" panose="02020603050405020304" pitchFamily="18" charset="0"/>
              </a:rPr>
              <a:t>Critical analysis of issues, themes and cultural or social contexts demonstrated through convincing interpretations.</a:t>
            </a:r>
          </a:p>
          <a:p>
            <a:pPr marL="171450" indent="-171450" fontAlgn="base">
              <a:spcAft>
                <a:spcPts val="0"/>
              </a:spcAft>
              <a:buFont typeface="Arial" panose="020B0604020202020204" pitchFamily="34" charset="0"/>
              <a:buChar char="•"/>
            </a:pPr>
            <a:r>
              <a:rPr lang="en-GB" sz="1200" dirty="0">
                <a:solidFill>
                  <a:srgbClr val="002060"/>
                </a:solidFill>
                <a:ea typeface="Times New Roman" panose="02020603050405020304" pitchFamily="18" charset="0"/>
              </a:rPr>
              <a:t>Consistent use of evidence to justify points of view.</a:t>
            </a:r>
          </a:p>
          <a:p>
            <a:pPr marL="171450" indent="-171450" fontAlgn="base">
              <a:spcAft>
                <a:spcPts val="0"/>
              </a:spcAft>
              <a:buFont typeface="Arial" panose="020B0604020202020204" pitchFamily="34" charset="0"/>
              <a:buChar char="•"/>
            </a:pPr>
            <a:r>
              <a:rPr lang="en-GB" sz="1200" dirty="0">
                <a:solidFill>
                  <a:srgbClr val="002060"/>
                </a:solidFill>
                <a:ea typeface="Times New Roman" panose="02020603050405020304" pitchFamily="18" charset="0"/>
              </a:rPr>
              <a:t>Detailed, logical arguments and conclusions that consistently link.</a:t>
            </a:r>
          </a:p>
          <a:p>
            <a:pPr algn="ctr" fontAlgn="base">
              <a:spcAft>
                <a:spcPts val="0"/>
              </a:spcAft>
            </a:pPr>
            <a:r>
              <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AE7BC281-BD10-8449-B355-84D02024F412}"/>
              </a:ext>
            </a:extLst>
          </p:cNvPr>
          <p:cNvSpPr txBox="1">
            <a:spLocks noChangeArrowheads="1"/>
          </p:cNvSpPr>
          <p:nvPr/>
        </p:nvSpPr>
        <p:spPr bwMode="auto">
          <a:xfrm>
            <a:off x="3305908" y="6555545"/>
            <a:ext cx="3417985" cy="3099363"/>
          </a:xfrm>
          <a:prstGeom prst="rect">
            <a:avLst/>
          </a:prstGeom>
          <a:solidFill>
            <a:schemeClr val="accent5">
              <a:lumMod val="40000"/>
              <a:lumOff val="60000"/>
            </a:schemeClr>
          </a:solidFill>
          <a:ln w="9525">
            <a:noFill/>
            <a:miter lim="800000"/>
            <a:headEnd/>
            <a:tailEnd/>
          </a:ln>
        </p:spPr>
        <p:txBody>
          <a:bodyPr rot="0" vert="horz" wrap="square" lIns="91440" tIns="45720" rIns="91440" bIns="45720" anchor="t" anchorCtr="0">
            <a:noAutofit/>
          </a:bodyPr>
          <a:lstStyle/>
          <a:p>
            <a:pP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How can you enhance your learning at home?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0"/>
              </a:spcAft>
            </a:pPr>
            <a:r>
              <a:rPr lang="en-GB" sz="1100" b="1" dirty="0">
                <a:solidFill>
                  <a:srgbClr val="000000"/>
                </a:solidFill>
                <a:effectLst/>
                <a:latin typeface="Calibri Light" panose="020F0302020204030204" pitchFamily="34" charset="0"/>
                <a:ea typeface="Calibri" panose="020F0502020204030204" pitchFamily="34" charset="0"/>
                <a:cs typeface="Wingdings" pitchFamily="2" charset="2"/>
              </a:rPr>
              <a:t> </a:t>
            </a:r>
            <a:endParaRPr lang="en-GB" sz="1200" dirty="0">
              <a:solidFill>
                <a:srgbClr val="000000"/>
              </a:solidFill>
              <a:effectLst/>
              <a:latin typeface="Wingdings" pitchFamily="2" charset="2"/>
              <a:ea typeface="Calibri" panose="020F0502020204030204" pitchFamily="34" charset="0"/>
              <a:cs typeface="Wingdings" pitchFamily="2" charset="2"/>
            </a:endParaRPr>
          </a:p>
          <a:p>
            <a:pPr marL="171450" indent="-171450">
              <a:spcAft>
                <a:spcPts val="0"/>
              </a:spcAft>
              <a:buFont typeface="Arial" panose="020B0604020202020204" pitchFamily="34" charset="0"/>
              <a:buChar char="•"/>
            </a:pPr>
            <a:r>
              <a:rPr lang="en-GB" sz="1200" dirty="0"/>
              <a:t>All students have access to a Spanish Sixth Form Padlet with a wealth of online resources such as </a:t>
            </a:r>
            <a:r>
              <a:rPr lang="en-GB" sz="1200" dirty="0" err="1"/>
              <a:t>Conjuguemos</a:t>
            </a:r>
            <a:r>
              <a:rPr lang="en-GB" sz="1200" dirty="0"/>
              <a:t>, </a:t>
            </a:r>
            <a:r>
              <a:rPr lang="en-GB" sz="1200" dirty="0" err="1"/>
              <a:t>ElGancho.es</a:t>
            </a:r>
            <a:r>
              <a:rPr lang="en-GB" sz="1200" dirty="0"/>
              <a:t>, El Mundo, El País and </a:t>
            </a:r>
            <a:r>
              <a:rPr lang="en-GB" sz="1200" dirty="0" err="1"/>
              <a:t>Myinterestante.es</a:t>
            </a:r>
            <a:endParaRPr lang="en-GB" sz="1200" dirty="0"/>
          </a:p>
          <a:p>
            <a:pPr marL="171450" indent="-171450" fontAlgn="base">
              <a:buFont typeface="Arial" panose="020B0604020202020204" pitchFamily="34" charset="0"/>
              <a:buChar char="•"/>
            </a:pPr>
            <a:r>
              <a:rPr lang="en-GB" sz="1100" dirty="0"/>
              <a:t>Dynamic learning </a:t>
            </a:r>
          </a:p>
          <a:p>
            <a:pPr marL="171450" indent="-171450" fontAlgn="base">
              <a:buFont typeface="Arial" panose="020B0604020202020204" pitchFamily="34" charset="0"/>
              <a:buChar char="•"/>
            </a:pPr>
            <a:r>
              <a:rPr lang="en-GB" sz="1100" dirty="0"/>
              <a:t>Flipped learning </a:t>
            </a:r>
          </a:p>
          <a:p>
            <a:pPr marL="171450" indent="-171450" fontAlgn="base">
              <a:buFont typeface="Arial" panose="020B0604020202020204" pitchFamily="34" charset="0"/>
              <a:buChar char="•"/>
            </a:pPr>
            <a:r>
              <a:rPr lang="en-GB" sz="1100" dirty="0"/>
              <a:t>Essay bank  </a:t>
            </a:r>
          </a:p>
          <a:p>
            <a:pPr marL="171450" indent="-171450" fontAlgn="base">
              <a:buFont typeface="Arial" panose="020B0604020202020204" pitchFamily="34" charset="0"/>
              <a:buChar char="•"/>
            </a:pPr>
            <a:r>
              <a:rPr lang="en-GB" sz="1100" dirty="0"/>
              <a:t>Zigzag resources for reading and listening comprehensions </a:t>
            </a:r>
          </a:p>
          <a:p>
            <a:pPr marL="171450" indent="-171450" fontAlgn="base">
              <a:buFont typeface="Arial" panose="020B0604020202020204" pitchFamily="34" charset="0"/>
              <a:buChar char="•"/>
            </a:pPr>
            <a:r>
              <a:rPr lang="en-GB" sz="1100" dirty="0"/>
              <a:t>Translation tasks  </a:t>
            </a:r>
          </a:p>
          <a:p>
            <a:pPr marL="171450" indent="-171450" fontAlgn="base">
              <a:buFont typeface="Arial" panose="020B0604020202020204" pitchFamily="34" charset="0"/>
              <a:buChar char="•"/>
            </a:pPr>
            <a:r>
              <a:rPr lang="en-GB" sz="1100" dirty="0"/>
              <a:t>Scene analysis </a:t>
            </a:r>
          </a:p>
          <a:p>
            <a:pPr marL="171450" indent="-171450" fontAlgn="base">
              <a:buFont typeface="Arial" panose="020B0604020202020204" pitchFamily="34" charset="0"/>
              <a:buChar char="•"/>
            </a:pPr>
            <a:r>
              <a:rPr lang="en-GB" sz="1100" dirty="0"/>
              <a:t>Hodder Edexcel A level textbook</a:t>
            </a:r>
          </a:p>
          <a:p>
            <a:pPr marL="171450" indent="-171450" fontAlgn="base">
              <a:buFont typeface="Arial" panose="020B0604020202020204" pitchFamily="34" charset="0"/>
              <a:buChar char="•"/>
            </a:pPr>
            <a:r>
              <a:rPr lang="en-GB" sz="1100" dirty="0"/>
              <a:t>Hodder Study Guide – El </a:t>
            </a:r>
            <a:r>
              <a:rPr lang="en-GB" sz="1100" dirty="0" err="1"/>
              <a:t>Laberinto</a:t>
            </a:r>
            <a:r>
              <a:rPr lang="en-GB" sz="1100" dirty="0"/>
              <a:t> del </a:t>
            </a:r>
            <a:r>
              <a:rPr lang="en-GB" sz="1100" dirty="0" err="1"/>
              <a:t>Fauno</a:t>
            </a:r>
            <a:endParaRPr lang="en-GB" sz="1100" dirty="0"/>
          </a:p>
          <a:p>
            <a:pPr marL="171450" indent="-171450" fontAlgn="base">
              <a:buFont typeface="Arial" panose="020B0604020202020204" pitchFamily="34" charset="0"/>
              <a:buChar char="•"/>
            </a:pPr>
            <a:r>
              <a:rPr lang="en-GB" sz="1100" dirty="0"/>
              <a:t>Oxford A level Spanish translation workbook</a:t>
            </a:r>
          </a:p>
          <a:p>
            <a:pPr marL="171450" indent="-171450" fontAlgn="base">
              <a:buFont typeface="Arial" panose="020B0604020202020204" pitchFamily="34" charset="0"/>
              <a:buChar char="•"/>
            </a:pPr>
            <a:r>
              <a:rPr lang="en-GB" sz="1100" dirty="0"/>
              <a:t>William Tweed Resources </a:t>
            </a:r>
            <a:r>
              <a:rPr lang="en-GB" sz="1100" dirty="0" err="1"/>
              <a:t>LIbrary</a:t>
            </a:r>
            <a:endParaRPr lang="en-GB" sz="1100" dirty="0"/>
          </a:p>
          <a:p>
            <a:pPr marL="171450" indent="-171450">
              <a:spcAft>
                <a:spcPts val="0"/>
              </a:spcAft>
              <a:buFont typeface="Arial" panose="020B0604020202020204" pitchFamily="34" charset="0"/>
              <a:buChar char="•"/>
            </a:pPr>
            <a:endParaRPr lang="en-GB" sz="1200" dirty="0">
              <a:solidFill>
                <a:srgbClr val="000000"/>
              </a:solidFill>
              <a:effectLst/>
              <a:latin typeface="Wingdings" pitchFamily="2" charset="2"/>
              <a:ea typeface="Calibri" panose="020F0502020204030204" pitchFamily="34" charset="0"/>
              <a:cs typeface="Wingdings" pitchFamily="2" charset="2"/>
            </a:endParaRPr>
          </a:p>
          <a:p>
            <a:pPr>
              <a:spcAft>
                <a:spcPts val="0"/>
              </a:spcAft>
            </a:pPr>
            <a:r>
              <a:rPr lang="en-GB" sz="1100" b="1" dirty="0">
                <a:solidFill>
                  <a:srgbClr val="000000"/>
                </a:solidFill>
                <a:effectLst/>
                <a:latin typeface="Calibri Light" panose="020F0302020204030204" pitchFamily="34" charset="0"/>
                <a:ea typeface="Calibri" panose="020F0502020204030204" pitchFamily="34" charset="0"/>
                <a:cs typeface="Wingdings" pitchFamily="2" charset="2"/>
              </a:rPr>
              <a:t> </a:t>
            </a:r>
            <a:endParaRPr lang="en-GB" sz="1200" dirty="0">
              <a:solidFill>
                <a:srgbClr val="000000"/>
              </a:solidFill>
              <a:effectLst/>
              <a:latin typeface="Wingdings" pitchFamily="2" charset="2"/>
              <a:ea typeface="Calibri" panose="020F0502020204030204" pitchFamily="34" charset="0"/>
              <a:cs typeface="Wingdings" pitchFamily="2" charset="2"/>
            </a:endParaRPr>
          </a:p>
          <a:p>
            <a:pPr>
              <a:spcAft>
                <a:spcPts val="0"/>
              </a:spcAft>
            </a:pPr>
            <a:r>
              <a:rPr lang="en-GB" sz="10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7913D40-6A81-384B-9590-DB1AA9D8D730}"/>
              </a:ext>
            </a:extLst>
          </p:cNvPr>
          <p:cNvSpPr txBox="1"/>
          <p:nvPr/>
        </p:nvSpPr>
        <p:spPr>
          <a:xfrm>
            <a:off x="-1" y="3170475"/>
            <a:ext cx="6858000" cy="474227"/>
          </a:xfrm>
          <a:prstGeom prst="rect">
            <a:avLst/>
          </a:prstGeom>
          <a:solidFill>
            <a:schemeClr val="bg2">
              <a:lumMod val="25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100" i="1" dirty="0">
                <a:solidFill>
                  <a:schemeClr val="bg1"/>
                </a:solidFill>
              </a:rPr>
              <a:t>”El que lee </a:t>
            </a:r>
            <a:r>
              <a:rPr lang="en-GB" sz="1100" i="1" dirty="0" err="1">
                <a:solidFill>
                  <a:schemeClr val="bg1"/>
                </a:solidFill>
              </a:rPr>
              <a:t>mucho</a:t>
            </a:r>
            <a:r>
              <a:rPr lang="en-GB" sz="1100" i="1" dirty="0">
                <a:solidFill>
                  <a:schemeClr val="bg1"/>
                </a:solidFill>
              </a:rPr>
              <a:t> y </a:t>
            </a:r>
            <a:r>
              <a:rPr lang="en-GB" sz="1100" i="1" dirty="0" err="1">
                <a:solidFill>
                  <a:schemeClr val="bg1"/>
                </a:solidFill>
              </a:rPr>
              <a:t>anda</a:t>
            </a:r>
            <a:r>
              <a:rPr lang="en-GB" sz="1100" i="1" dirty="0">
                <a:solidFill>
                  <a:schemeClr val="bg1"/>
                </a:solidFill>
              </a:rPr>
              <a:t> </a:t>
            </a:r>
            <a:r>
              <a:rPr lang="en-GB" sz="1100" i="1" dirty="0" err="1">
                <a:solidFill>
                  <a:schemeClr val="bg1"/>
                </a:solidFill>
              </a:rPr>
              <a:t>mucho</a:t>
            </a:r>
            <a:r>
              <a:rPr lang="en-GB" sz="1100" i="1" dirty="0">
                <a:solidFill>
                  <a:schemeClr val="bg1"/>
                </a:solidFill>
              </a:rPr>
              <a:t>, </a:t>
            </a:r>
            <a:r>
              <a:rPr lang="en-GB" sz="1100" i="1" dirty="0" err="1">
                <a:solidFill>
                  <a:schemeClr val="bg1"/>
                </a:solidFill>
              </a:rPr>
              <a:t>ve</a:t>
            </a:r>
            <a:r>
              <a:rPr lang="en-GB" sz="1100" i="1" dirty="0">
                <a:solidFill>
                  <a:schemeClr val="bg1"/>
                </a:solidFill>
              </a:rPr>
              <a:t> </a:t>
            </a:r>
            <a:r>
              <a:rPr lang="en-GB" sz="1100" i="1" dirty="0" err="1">
                <a:solidFill>
                  <a:schemeClr val="bg1"/>
                </a:solidFill>
              </a:rPr>
              <a:t>mucho</a:t>
            </a:r>
            <a:r>
              <a:rPr lang="en-GB" sz="1100" i="1" dirty="0">
                <a:solidFill>
                  <a:schemeClr val="bg1"/>
                </a:solidFill>
              </a:rPr>
              <a:t> y </a:t>
            </a:r>
            <a:r>
              <a:rPr lang="en-GB" sz="1100" i="1" dirty="0" err="1">
                <a:solidFill>
                  <a:schemeClr val="bg1"/>
                </a:solidFill>
              </a:rPr>
              <a:t>sabe</a:t>
            </a:r>
            <a:r>
              <a:rPr lang="en-GB" sz="1100" i="1" dirty="0">
                <a:solidFill>
                  <a:schemeClr val="bg1"/>
                </a:solidFill>
              </a:rPr>
              <a:t> </a:t>
            </a:r>
            <a:r>
              <a:rPr lang="en-GB" sz="1100" i="1" dirty="0" err="1">
                <a:solidFill>
                  <a:schemeClr val="bg1"/>
                </a:solidFill>
              </a:rPr>
              <a:t>mucho</a:t>
            </a:r>
            <a:r>
              <a:rPr lang="en-GB" sz="1100" i="1" dirty="0">
                <a:solidFill>
                  <a:schemeClr val="bg1"/>
                </a:solidFill>
              </a:rPr>
              <a:t>” - </a:t>
            </a:r>
            <a:r>
              <a:rPr lang="en-GB" sz="1100" dirty="0">
                <a:solidFill>
                  <a:schemeClr val="bg1"/>
                </a:solidFill>
              </a:rPr>
              <a:t>Miguel de Cervantes  </a:t>
            </a:r>
          </a:p>
          <a:p>
            <a:pPr algn="ctr">
              <a:spcAft>
                <a:spcPts val="0"/>
              </a:spcAft>
            </a:pPr>
            <a:r>
              <a:rPr lang="en-GB" sz="1100" dirty="0">
                <a:solidFill>
                  <a:schemeClr val="bg1"/>
                </a:solidFill>
              </a:rPr>
              <a:t>He who reads a lot, walks a lot, sees a lots and knows a lot.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84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a:extLst>
              <a:ext uri="{FF2B5EF4-FFF2-40B4-BE49-F238E27FC236}">
                <a16:creationId xmlns:a16="http://schemas.microsoft.com/office/drawing/2014/main" id="{D321C081-4F0B-0648-816E-B78486112E06}"/>
              </a:ext>
            </a:extLst>
          </p:cNvPr>
          <p:cNvSpPr txBox="1"/>
          <p:nvPr/>
        </p:nvSpPr>
        <p:spPr>
          <a:xfrm>
            <a:off x="3513505" y="2294374"/>
            <a:ext cx="3189287" cy="210656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3558115" y="2333000"/>
            <a:ext cx="3144677" cy="2048500"/>
          </a:xfrm>
          <a:prstGeom prst="rect">
            <a:avLst/>
          </a:prstGeom>
        </p:spPr>
      </p:pic>
      <p:sp>
        <p:nvSpPr>
          <p:cNvPr id="7" name="Text Box 7">
            <a:extLst>
              <a:ext uri="{FF2B5EF4-FFF2-40B4-BE49-F238E27FC236}">
                <a16:creationId xmlns:a16="http://schemas.microsoft.com/office/drawing/2014/main" id="{65F4C61C-9331-9941-8571-1B3BBA2A0FB5}"/>
              </a:ext>
            </a:extLst>
          </p:cNvPr>
          <p:cNvSpPr txBox="1"/>
          <p:nvPr/>
        </p:nvSpPr>
        <p:spPr>
          <a:xfrm>
            <a:off x="241906" y="2314077"/>
            <a:ext cx="3222833" cy="20729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87" y="2346086"/>
            <a:ext cx="3161837" cy="2044346"/>
          </a:xfrm>
          <a:prstGeom prst="rect">
            <a:avLst/>
          </a:prstGeom>
        </p:spPr>
      </p:pic>
      <p:sp>
        <p:nvSpPr>
          <p:cNvPr id="6" name="Text Box 2">
            <a:extLst>
              <a:ext uri="{FF2B5EF4-FFF2-40B4-BE49-F238E27FC236}">
                <a16:creationId xmlns:a16="http://schemas.microsoft.com/office/drawing/2014/main" id="{AE410289-5ED4-4B45-8C73-3C75FF012C82}"/>
              </a:ext>
            </a:extLst>
          </p:cNvPr>
          <p:cNvSpPr txBox="1">
            <a:spLocks noChangeArrowheads="1"/>
          </p:cNvSpPr>
          <p:nvPr/>
        </p:nvSpPr>
        <p:spPr bwMode="auto">
          <a:xfrm>
            <a:off x="196271" y="154744"/>
            <a:ext cx="4904081" cy="2112499"/>
          </a:xfrm>
          <a:prstGeom prst="rect">
            <a:avLst/>
          </a:prstGeom>
          <a:solidFill>
            <a:schemeClr val="bg2">
              <a:lumMod val="75000"/>
            </a:schemeClr>
          </a:solidFill>
          <a:ln w="9525">
            <a:noFill/>
            <a:miter lim="800000"/>
            <a:headEnd/>
            <a:tailEnd/>
          </a:ln>
        </p:spPr>
        <p:txBody>
          <a:bodyPr rot="0" vert="horz" wrap="square" lIns="91440" tIns="45720" rIns="91440" bIns="45720" anchor="t" anchorCtr="0">
            <a:noAutofit/>
          </a:bodyPr>
          <a:lstStyle/>
          <a:p>
            <a:pPr algn="ctr">
              <a:spcAft>
                <a:spcPts val="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How will we assess impact? </a:t>
            </a:r>
          </a:p>
          <a:p>
            <a:pPr algn="ctr">
              <a:spcAft>
                <a:spcPts val="0"/>
              </a:spcAft>
            </a:pPr>
            <a:r>
              <a:rPr lang="en-GB" sz="1000" dirty="0"/>
              <a:t>Our teaching encourages regular learning of key vocabulary and refinement of grammatical structures that are  tested regularly. Translation skills are honed via weekly 10-point tests. Teachers assess pupils less formally in class via the four skills of listening, reading, speaking and writing. Pupils work collaboratively in pairs and groups to constantly improve their speaking skills, providing peer feedback.</a:t>
            </a:r>
          </a:p>
          <a:p>
            <a:pPr algn="ctr">
              <a:spcAft>
                <a:spcPts val="0"/>
              </a:spcAft>
            </a:pPr>
            <a:endParaRPr lang="en-GB" sz="1000" dirty="0"/>
          </a:p>
          <a:p>
            <a:pPr algn="ctr"/>
            <a:r>
              <a:rPr lang="en-GB" sz="1000" dirty="0"/>
              <a:t>Each half-term pupils take an assessment in test conditions during lesson time. In June of the Lower Sixth pupils take a full-length A level-style examination, which helps to predict their final grade as accurately as possible and to offer the students an opportunity to experience the speed and attention to detail required in the examination. Students control the audio themselves for listening, within a set time limit. </a:t>
            </a:r>
          </a:p>
        </p:txBody>
      </p:sp>
      <p:sp>
        <p:nvSpPr>
          <p:cNvPr id="9" name="Rectangle 2">
            <a:extLst>
              <a:ext uri="{FF2B5EF4-FFF2-40B4-BE49-F238E27FC236}">
                <a16:creationId xmlns:a16="http://schemas.microsoft.com/office/drawing/2014/main" id="{858DFDDB-EB45-DE46-AF97-41F3945A0C99}"/>
              </a:ext>
            </a:extLst>
          </p:cNvPr>
          <p:cNvSpPr>
            <a:spLocks noChangeArrowheads="1"/>
          </p:cNvSpPr>
          <p:nvPr/>
        </p:nvSpPr>
        <p:spPr bwMode="auto">
          <a:xfrm>
            <a:off x="0" y="446166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2" descr="Text Box">
            <a:extLst>
              <a:ext uri="{FF2B5EF4-FFF2-40B4-BE49-F238E27FC236}">
                <a16:creationId xmlns:a16="http://schemas.microsoft.com/office/drawing/2014/main" id="{790DD2E2-1D4D-3648-825D-52EB361BCD4B}"/>
              </a:ext>
            </a:extLst>
          </p:cNvPr>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l="21972" t="1482" r="21972" b="6053"/>
          <a:stretch>
            <a:fillRect/>
          </a:stretch>
        </p:blipFill>
        <p:spPr bwMode="auto">
          <a:xfrm>
            <a:off x="165173" y="4434535"/>
            <a:ext cx="6547584" cy="5184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3">
            <a:extLst>
              <a:ext uri="{FF2B5EF4-FFF2-40B4-BE49-F238E27FC236}">
                <a16:creationId xmlns:a16="http://schemas.microsoft.com/office/drawing/2014/main" id="{96F49260-F0A4-A149-8A2C-46D15AB92270}"/>
              </a:ext>
            </a:extLst>
          </p:cNvPr>
          <p:cNvSpPr txBox="1"/>
          <p:nvPr/>
        </p:nvSpPr>
        <p:spPr>
          <a:xfrm>
            <a:off x="165172" y="4953000"/>
            <a:ext cx="6547585" cy="2874508"/>
          </a:xfrm>
          <a:prstGeom prst="rect">
            <a:avLst/>
          </a:prstGeom>
          <a:solidFill>
            <a:schemeClr val="tx1">
              <a:lumMod val="75000"/>
              <a:lumOff val="2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200" b="1" dirty="0">
                <a:solidFill>
                  <a:srgbClr val="FFD966"/>
                </a:solidFill>
                <a:effectLst/>
                <a:latin typeface="Calibri" panose="020F0502020204030204" pitchFamily="34" charset="0"/>
                <a:ea typeface="Calibri" panose="020F0502020204030204" pitchFamily="34" charset="0"/>
                <a:cs typeface="Times New Roman" panose="02020603050405020304" pitchFamily="18" charset="0"/>
              </a:rPr>
              <a:t>Visits Programme</a:t>
            </a:r>
          </a:p>
          <a:p>
            <a:pPr marL="182563" lvl="0">
              <a:lnSpc>
                <a:spcPct val="107000"/>
              </a:lnSpc>
              <a:spcAft>
                <a:spcPts val="800"/>
              </a:spcAft>
            </a:pPr>
            <a:r>
              <a:rPr lang="en-GB"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 the Spring term of the Lower Sixth, all pupils must complete a work experience placement. We offer all students of Spanish the opportunity to undertake a two-week work placement in Madrid or Pamplona. Previous work placements have included primary schools, shops and restaurants. Pupils stay with a family to give them the maximum opportunity to improve their language skills and to better understand the culture. </a:t>
            </a:r>
          </a:p>
          <a:p>
            <a:pPr marL="182563" lvl="0">
              <a:lnSpc>
                <a:spcPct val="107000"/>
              </a:lnSpc>
              <a:spcAft>
                <a:spcPts val="800"/>
              </a:spcAft>
            </a:pPr>
            <a:r>
              <a:rPr lang="en-GB"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This is an exchange programme so each students’ partner also stays here for two weeks, whilst completing their own work placement.</a:t>
            </a:r>
          </a:p>
          <a:p>
            <a:pPr algn="ctr">
              <a:spcAft>
                <a:spcPts val="0"/>
              </a:spcAft>
            </a:pPr>
            <a:r>
              <a:rPr lang="en-GB" sz="1100" b="1" dirty="0">
                <a:solidFill>
                  <a:srgbClr val="FFD966"/>
                </a:solidFill>
                <a:effectLst/>
                <a:latin typeface="Calibri" panose="020F0502020204030204" pitchFamily="34" charset="0"/>
                <a:ea typeface="Calibri" panose="020F0502020204030204" pitchFamily="34" charset="0"/>
                <a:cs typeface="Times New Roman" panose="02020603050405020304" pitchFamily="18" charset="0"/>
              </a:rPr>
              <a:t>Within the curriculum</a:t>
            </a:r>
          </a:p>
          <a:p>
            <a:pPr marL="182563">
              <a:spcAft>
                <a:spcPts val="0"/>
              </a:spcAft>
            </a:pPr>
            <a:r>
              <a:rPr lang="en-GB"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Spanish A level curriculum is designed to deepen understanding and appreciation of Spanish-speaking culture. Themes 1, 3 &amp; 4 focus on Spain and Theme 2 is about the music, media and festivals and traditions from all Spanish-speaking countries, from Argentina to Venezuela.</a:t>
            </a:r>
          </a:p>
          <a:p>
            <a:pPr marL="182563">
              <a:spcAft>
                <a:spcPts val="0"/>
              </a:spcAft>
            </a:pPr>
            <a:endParaRPr lang="en-GB"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82563">
              <a:spcAft>
                <a:spcPts val="0"/>
              </a:spcAft>
            </a:pPr>
            <a:r>
              <a:rPr lang="en-GB"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Students are encouraged to research each theme independently to ensure that they can draw on a wide knowledge of the culture and society.</a:t>
            </a:r>
          </a:p>
          <a:p>
            <a:pPr algn="ctr">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050" dirty="0">
                <a:solidFill>
                  <a:srgbClr val="FFD96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a:lnSpc>
                <a:spcPct val="107000"/>
              </a:lnSpc>
              <a:spcAft>
                <a:spcPts val="800"/>
              </a:spcAft>
            </a:pPr>
            <a:endParaRPr lang="en-GB"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7">
            <a:extLst>
              <a:ext uri="{FF2B5EF4-FFF2-40B4-BE49-F238E27FC236}">
                <a16:creationId xmlns:a16="http://schemas.microsoft.com/office/drawing/2014/main" id="{C0F0B5FB-5A76-2448-9076-10153C01B708}"/>
              </a:ext>
            </a:extLst>
          </p:cNvPr>
          <p:cNvSpPr txBox="1"/>
          <p:nvPr/>
        </p:nvSpPr>
        <p:spPr>
          <a:xfrm>
            <a:off x="196272" y="7915715"/>
            <a:ext cx="3299567" cy="19902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7">
            <a:extLst>
              <a:ext uri="{FF2B5EF4-FFF2-40B4-BE49-F238E27FC236}">
                <a16:creationId xmlns:a16="http://schemas.microsoft.com/office/drawing/2014/main" id="{797E4C6A-1835-7E43-AE66-B2510B9AAE8A}"/>
              </a:ext>
            </a:extLst>
          </p:cNvPr>
          <p:cNvSpPr txBox="1"/>
          <p:nvPr/>
        </p:nvSpPr>
        <p:spPr>
          <a:xfrm>
            <a:off x="3540955" y="7915715"/>
            <a:ext cx="3161838" cy="19902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6"/>
          <a:stretch>
            <a:fillRect/>
          </a:stretch>
        </p:blipFill>
        <p:spPr>
          <a:xfrm>
            <a:off x="196271" y="7880543"/>
            <a:ext cx="3222834" cy="202545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8456" y="7915715"/>
            <a:ext cx="3054335" cy="1990285"/>
          </a:xfrm>
          <a:prstGeom prst="rect">
            <a:avLst/>
          </a:prstGeom>
        </p:spPr>
      </p:pic>
      <p:sp>
        <p:nvSpPr>
          <p:cNvPr id="3" name="TextBox 2">
            <a:extLst>
              <a:ext uri="{FF2B5EF4-FFF2-40B4-BE49-F238E27FC236}">
                <a16:creationId xmlns:a16="http://schemas.microsoft.com/office/drawing/2014/main" id="{118FFD61-70C4-4F4E-C1FE-01D8ED8FCCDA}"/>
              </a:ext>
            </a:extLst>
          </p:cNvPr>
          <p:cNvSpPr txBox="1"/>
          <p:nvPr/>
        </p:nvSpPr>
        <p:spPr>
          <a:xfrm>
            <a:off x="5100352" y="154744"/>
            <a:ext cx="1612405" cy="2123658"/>
          </a:xfrm>
          <a:prstGeom prst="rect">
            <a:avLst/>
          </a:prstGeom>
          <a:solidFill>
            <a:srgbClr val="002060"/>
          </a:solidFill>
        </p:spPr>
        <p:txBody>
          <a:bodyPr wrap="square" rtlCol="0">
            <a:spAutoFit/>
          </a:bodyPr>
          <a:lstStyle/>
          <a:p>
            <a:r>
              <a:rPr lang="en-US" sz="1200" b="1" dirty="0">
                <a:solidFill>
                  <a:schemeClr val="bg1"/>
                </a:solidFill>
              </a:rPr>
              <a:t>Matriculation requirements</a:t>
            </a:r>
          </a:p>
          <a:p>
            <a:endParaRPr lang="en-US" sz="1200" dirty="0">
              <a:solidFill>
                <a:schemeClr val="bg1"/>
              </a:solidFill>
            </a:endParaRPr>
          </a:p>
          <a:p>
            <a:r>
              <a:rPr lang="en-US" sz="1200" dirty="0">
                <a:solidFill>
                  <a:schemeClr val="bg1"/>
                </a:solidFill>
              </a:rPr>
              <a:t>To be able to access the A-Level Spanish course, students should have gained at least a grade 6 in GCSE Spanish, or the same level in an equivalent qualification.</a:t>
            </a:r>
            <a:endParaRPr lang="es-ES" sz="1200" dirty="0">
              <a:solidFill>
                <a:schemeClr val="bg1"/>
              </a:solidFill>
            </a:endParaRPr>
          </a:p>
        </p:txBody>
      </p:sp>
    </p:spTree>
    <p:extLst>
      <p:ext uri="{BB962C8B-B14F-4D97-AF65-F5344CB8AC3E}">
        <p14:creationId xmlns:p14="http://schemas.microsoft.com/office/powerpoint/2010/main" val="41253587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51A78E3F0734B893B00F5951DCA3F" ma:contentTypeVersion="13" ma:contentTypeDescription="Create a new document." ma:contentTypeScope="" ma:versionID="8e6272f9fdc06e6ea1521d803cb97b23">
  <xsd:schema xmlns:xsd="http://www.w3.org/2001/XMLSchema" xmlns:xs="http://www.w3.org/2001/XMLSchema" xmlns:p="http://schemas.microsoft.com/office/2006/metadata/properties" xmlns:ns2="ce684e97-4149-41a0-9ff8-45e1e8bfb17c" xmlns:ns3="09f7b6f4-b918-4a9b-a308-80706e985107" targetNamespace="http://schemas.microsoft.com/office/2006/metadata/properties" ma:root="true" ma:fieldsID="6210f173e4a3586fb30e0a0739660e44" ns2:_="" ns3:_="">
    <xsd:import namespace="ce684e97-4149-41a0-9ff8-45e1e8bfb17c"/>
    <xsd:import namespace="09f7b6f4-b918-4a9b-a308-80706e9851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684e97-4149-41a0-9ff8-45e1e8bfb1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f7b6f4-b918-4a9b-a308-80706e98510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29944D-16B9-4B9B-9AAF-356A52545A5B}">
  <ds:schemaRefs>
    <ds:schemaRef ds:uri="http://schemas.microsoft.com/office/2006/metadata/properties"/>
    <ds:schemaRef ds:uri="http://schemas.microsoft.com/office/infopath/2007/PartnerControls"/>
    <ds:schemaRef ds:uri="c5490284-cae5-42fe-b678-ccde70682dd0"/>
  </ds:schemaRefs>
</ds:datastoreItem>
</file>

<file path=customXml/itemProps2.xml><?xml version="1.0" encoding="utf-8"?>
<ds:datastoreItem xmlns:ds="http://schemas.openxmlformats.org/officeDocument/2006/customXml" ds:itemID="{EB12A76F-1B6D-40DE-AAB8-06D9441412D4}">
  <ds:schemaRefs>
    <ds:schemaRef ds:uri="http://schemas.microsoft.com/sharepoint/v3/contenttype/forms"/>
  </ds:schemaRefs>
</ds:datastoreItem>
</file>

<file path=customXml/itemProps3.xml><?xml version="1.0" encoding="utf-8"?>
<ds:datastoreItem xmlns:ds="http://schemas.openxmlformats.org/officeDocument/2006/customXml" ds:itemID="{912CBBF0-858A-4DB1-9C84-644612D2D8C7}"/>
</file>

<file path=docProps/app.xml><?xml version="1.0" encoding="utf-8"?>
<Properties xmlns="http://schemas.openxmlformats.org/officeDocument/2006/extended-properties" xmlns:vt="http://schemas.openxmlformats.org/officeDocument/2006/docPropsVTypes">
  <Template>Office Theme</Template>
  <TotalTime>92</TotalTime>
  <Words>876</Words>
  <Application>Microsoft Office PowerPoint</Application>
  <PresentationFormat>A4 Paper (210x297 mm)</PresentationFormat>
  <Paragraphs>96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Symbol</vt:lpstr>
      <vt:lpstr>Times New Roman</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 Porsz</dc:creator>
  <cp:lastModifiedBy>H G</cp:lastModifiedBy>
  <cp:revision>27</cp:revision>
  <dcterms:created xsi:type="dcterms:W3CDTF">2020-07-11T08:31:25Z</dcterms:created>
  <dcterms:modified xsi:type="dcterms:W3CDTF">2023-07-16T14:22:31Z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0x01010098D51A78E3F0734B893B00F5951DCA3F</vt:lpwstr>
  </property>
  <property fmtid="{D5CDD505-2E9C-101B-9397-08002B2CF9AE}" pid="3" name="Order">
    <vt:r8>590800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